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48"/>
  </p:notesMasterIdLst>
  <p:sldIdLst>
    <p:sldId id="284" r:id="rId2"/>
    <p:sldId id="285"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300" r:id="rId17"/>
    <p:sldId id="301" r:id="rId18"/>
    <p:sldId id="303" r:id="rId19"/>
    <p:sldId id="304" r:id="rId20"/>
    <p:sldId id="305" r:id="rId21"/>
    <p:sldId id="306" r:id="rId22"/>
    <p:sldId id="307" r:id="rId23"/>
    <p:sldId id="308" r:id="rId24"/>
    <p:sldId id="309" r:id="rId25"/>
    <p:sldId id="310" r:id="rId26"/>
    <p:sldId id="311" r:id="rId27"/>
    <p:sldId id="313" r:id="rId28"/>
    <p:sldId id="282" r:id="rId29"/>
    <p:sldId id="257" r:id="rId30"/>
    <p:sldId id="277" r:id="rId31"/>
    <p:sldId id="258" r:id="rId32"/>
    <p:sldId id="259" r:id="rId33"/>
    <p:sldId id="260" r:id="rId34"/>
    <p:sldId id="261" r:id="rId35"/>
    <p:sldId id="262" r:id="rId36"/>
    <p:sldId id="264" r:id="rId37"/>
    <p:sldId id="265" r:id="rId38"/>
    <p:sldId id="266" r:id="rId39"/>
    <p:sldId id="267" r:id="rId40"/>
    <p:sldId id="268" r:id="rId41"/>
    <p:sldId id="274" r:id="rId42"/>
    <p:sldId id="269" r:id="rId43"/>
    <p:sldId id="270" r:id="rId44"/>
    <p:sldId id="271" r:id="rId45"/>
    <p:sldId id="272" r:id="rId46"/>
    <p:sldId id="27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115" d="100"/>
          <a:sy n="115" d="100"/>
        </p:scale>
        <p:origin x="456" y="200"/>
      </p:cViewPr>
      <p:guideLst/>
    </p:cSldViewPr>
  </p:slideViewPr>
  <p:notesTextViewPr>
    <p:cViewPr>
      <p:scale>
        <a:sx n="1" d="1"/>
        <a:sy n="1" d="1"/>
      </p:scale>
      <p:origin x="0" y="0"/>
    </p:cViewPr>
  </p:notesTextViewPr>
  <p:notesViewPr>
    <p:cSldViewPr snapToGrid="0" showGuides="1">
      <p:cViewPr varScale="1">
        <p:scale>
          <a:sx n="88" d="100"/>
          <a:sy n="88" d="100"/>
        </p:scale>
        <p:origin x="296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2CFC8-60AD-4302-A7BB-810989AF8456}" type="datetimeFigureOut">
              <a:rPr lang="en-US" smtClean="0"/>
              <a:t>11/13/17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D273D-CB83-406E-8CFE-A704C7B83931}" type="slidenum">
              <a:rPr lang="en-US" smtClean="0"/>
              <a:t>‹#›</a:t>
            </a:fld>
            <a:endParaRPr lang="en-US"/>
          </a:p>
        </p:txBody>
      </p:sp>
    </p:spTree>
    <p:extLst>
      <p:ext uri="{BB962C8B-B14F-4D97-AF65-F5344CB8AC3E}">
        <p14:creationId xmlns:p14="http://schemas.microsoft.com/office/powerpoint/2010/main" val="268613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650734D-AC12-41A1-9BFA-C179A7030BB3}" type="slidenum">
              <a:rPr lang="en-US" smtClean="0"/>
              <a:pPr>
                <a:defRPr/>
              </a:pPr>
              <a:t>22</a:t>
            </a:fld>
            <a:endParaRPr lang="en-US" dirty="0"/>
          </a:p>
        </p:txBody>
      </p:sp>
    </p:spTree>
    <p:extLst>
      <p:ext uri="{BB962C8B-B14F-4D97-AF65-F5344CB8AC3E}">
        <p14:creationId xmlns:p14="http://schemas.microsoft.com/office/powerpoint/2010/main" val="3438684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funds, of course, can be used to pay for</a:t>
            </a:r>
            <a:r>
              <a:rPr lang="en-US" baseline="0" dirty="0" smtClean="0"/>
              <a:t> services that used to be covered by a copayment,</a:t>
            </a:r>
          </a:p>
          <a:p>
            <a:endParaRPr lang="en-US" baseline="0" dirty="0" smtClean="0"/>
          </a:p>
          <a:p>
            <a:r>
              <a:rPr lang="en-US" b="1" baseline="0" dirty="0" smtClean="0"/>
              <a:t>[Enter] </a:t>
            </a:r>
            <a:r>
              <a:rPr lang="en-US" baseline="0" dirty="0" smtClean="0"/>
              <a:t>but there are all sorts of other expenses that HSA money can be used for.</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36</a:t>
            </a:fld>
            <a:endParaRPr lang="en-US"/>
          </a:p>
        </p:txBody>
      </p:sp>
    </p:spTree>
    <p:extLst>
      <p:ext uri="{BB962C8B-B14F-4D97-AF65-F5344CB8AC3E}">
        <p14:creationId xmlns:p14="http://schemas.microsoft.com/office/powerpoint/2010/main" val="882780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like dental, vision, hearing,</a:t>
            </a:r>
            <a:r>
              <a:rPr lang="en-US" baseline="0" dirty="0" smtClean="0"/>
              <a:t> and chiropractic care.</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37</a:t>
            </a:fld>
            <a:endParaRPr lang="en-US"/>
          </a:p>
        </p:txBody>
      </p:sp>
    </p:spTree>
    <p:extLst>
      <p:ext uri="{BB962C8B-B14F-4D97-AF65-F5344CB8AC3E}">
        <p14:creationId xmlns:p14="http://schemas.microsoft.com/office/powerpoint/2010/main" val="46653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pay for certain</a:t>
            </a:r>
            <a:r>
              <a:rPr lang="en-US" baseline="0" dirty="0" smtClean="0"/>
              <a:t> insurance premiums with HSA funds – like COBRA premiums, individual health insurance premiums while you’re receiving state or federal unemployment benefits, certain long-term care insurance premiums, and even Medicare Part B and Part D premiums, which are now over $100 per month for most newly eligible individuals.</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38</a:t>
            </a:fld>
            <a:endParaRPr lang="en-US"/>
          </a:p>
        </p:txBody>
      </p:sp>
    </p:spTree>
    <p:extLst>
      <p:ext uri="{BB962C8B-B14F-4D97-AF65-F5344CB8AC3E}">
        <p14:creationId xmlns:p14="http://schemas.microsoft.com/office/powerpoint/2010/main" val="68639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unlike an</a:t>
            </a:r>
            <a:r>
              <a:rPr lang="en-US" baseline="0" dirty="0" smtClean="0"/>
              <a:t> FSA, this is NOT a use it or lose it plan.</a:t>
            </a:r>
          </a:p>
          <a:p>
            <a:endParaRPr lang="en-US" baseline="0" dirty="0" smtClean="0"/>
          </a:p>
          <a:p>
            <a:r>
              <a:rPr lang="en-US" b="1" baseline="0" dirty="0" smtClean="0"/>
              <a:t>[Enter] </a:t>
            </a:r>
            <a:r>
              <a:rPr lang="en-US" baseline="0" dirty="0" smtClean="0"/>
              <a:t>It’s a use it or KEEP it plan.</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39</a:t>
            </a:fld>
            <a:endParaRPr lang="en-US"/>
          </a:p>
        </p:txBody>
      </p:sp>
    </p:spTree>
    <p:extLst>
      <p:ext uri="{BB962C8B-B14F-4D97-AF65-F5344CB8AC3E}">
        <p14:creationId xmlns:p14="http://schemas.microsoft.com/office/powerpoint/2010/main" val="1238491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HSA funds “roll over” from year to year.  There is no expiration date of the HSA funds.</a:t>
            </a:r>
          </a:p>
          <a:p>
            <a:pPr defTabSz="928299">
              <a:defRPr/>
            </a:pPr>
            <a:endParaRPr lang="en-US" dirty="0"/>
          </a:p>
          <a:p>
            <a:pPr defTabSz="928299">
              <a:defRPr/>
            </a:pPr>
            <a:r>
              <a:rPr lang="en-US" dirty="0"/>
              <a:t>And they actually have a snowball effect because you contribute money during the good years so that it’s there when you need it. For most people, they have more good years than bad years so their account continues to grow, and funds in the account can earn tax-free interest and/or investment income.</a:t>
            </a:r>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40</a:t>
            </a:fld>
            <a:endParaRPr lang="en-US"/>
          </a:p>
        </p:txBody>
      </p:sp>
    </p:spTree>
    <p:extLst>
      <p:ext uri="{BB962C8B-B14F-4D97-AF65-F5344CB8AC3E}">
        <p14:creationId xmlns:p14="http://schemas.microsoft.com/office/powerpoint/2010/main" val="2409789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 actually have a snowball effect because you contribute money during the good years so that it’s there</a:t>
            </a:r>
            <a:r>
              <a:rPr lang="en-US" baseline="0" dirty="0" smtClean="0"/>
              <a:t> when you need it. For most people, they have more good years than bad years so their account continues to grow, and funds in the account can earn tax-free interest and/or investment income.</a:t>
            </a:r>
            <a:endParaRPr lang="en-US" dirty="0"/>
          </a:p>
        </p:txBody>
      </p:sp>
      <p:sp>
        <p:nvSpPr>
          <p:cNvPr id="4" name="Slide Number Placeholder 3"/>
          <p:cNvSpPr>
            <a:spLocks noGrp="1"/>
          </p:cNvSpPr>
          <p:nvPr>
            <p:ph type="sldNum" sz="quarter" idx="10"/>
          </p:nvPr>
        </p:nvSpPr>
        <p:spPr/>
        <p:txBody>
          <a:bodyPr/>
          <a:lstStyle/>
          <a:p>
            <a:fld id="{02CF0E43-561D-40DB-909E-D55DB405A0D4}" type="slidenum">
              <a:rPr lang="en-US" smtClean="0"/>
              <a:pPr/>
              <a:t>41</a:t>
            </a:fld>
            <a:endParaRPr lang="en-US" dirty="0"/>
          </a:p>
        </p:txBody>
      </p:sp>
    </p:spTree>
    <p:extLst>
      <p:ext uri="{BB962C8B-B14F-4D97-AF65-F5344CB8AC3E}">
        <p14:creationId xmlns:p14="http://schemas.microsoft.com/office/powerpoint/2010/main" val="1648278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portable, so they take it with them when they</a:t>
            </a:r>
            <a:r>
              <a:rPr lang="en-US" baseline="0" dirty="0" smtClean="0"/>
              <a:t> leave.</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42</a:t>
            </a:fld>
            <a:endParaRPr lang="en-US"/>
          </a:p>
        </p:txBody>
      </p:sp>
    </p:spTree>
    <p:extLst>
      <p:ext uri="{BB962C8B-B14F-4D97-AF65-F5344CB8AC3E}">
        <p14:creationId xmlns:p14="http://schemas.microsoft.com/office/powerpoint/2010/main" val="22223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allows people to save on taxes and budget for the future.</a:t>
            </a:r>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43</a:t>
            </a:fld>
            <a:endParaRPr lang="en-US"/>
          </a:p>
        </p:txBody>
      </p:sp>
    </p:spTree>
    <p:extLst>
      <p:ext uri="{BB962C8B-B14F-4D97-AF65-F5344CB8AC3E}">
        <p14:creationId xmlns:p14="http://schemas.microsoft.com/office/powerpoint/2010/main" val="224372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fact, it’s the only account out there with a triple tax benefit. The member gets a tax break when she puts the money in the account, not when she takes it out, earnings in the account are tax free, and as long as withdrawals are made for qualified medical expenses, they’re always tax free.  State taxes may differ.</a:t>
            </a:r>
          </a:p>
          <a:p>
            <a:endParaRPr lang="en-US" baseline="0" dirty="0" smtClean="0"/>
          </a:p>
          <a:p>
            <a:r>
              <a:rPr lang="en-US" baseline="0" dirty="0" smtClean="0"/>
              <a:t>The first two points are like an IRA or 401(k), but eventually you have to pay taxes when you withdraw money from those accounts. An HSA is different. It’s not a tax-deferred account, it’s a tax-free account.</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44</a:t>
            </a:fld>
            <a:endParaRPr lang="en-US"/>
          </a:p>
        </p:txBody>
      </p:sp>
    </p:spTree>
    <p:extLst>
      <p:ext uri="{BB962C8B-B14F-4D97-AF65-F5344CB8AC3E}">
        <p14:creationId xmlns:p14="http://schemas.microsoft.com/office/powerpoint/2010/main" val="169412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45</a:t>
            </a:fld>
            <a:endParaRPr lang="en-US"/>
          </a:p>
        </p:txBody>
      </p:sp>
    </p:spTree>
    <p:extLst>
      <p:ext uri="{BB962C8B-B14F-4D97-AF65-F5344CB8AC3E}">
        <p14:creationId xmlns:p14="http://schemas.microsoft.com/office/powerpoint/2010/main" val="2473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650734D-AC12-41A1-9BFA-C179A7030BB3}" type="slidenum">
              <a:rPr lang="en-US" smtClean="0"/>
              <a:pPr>
                <a:defRPr/>
              </a:pPr>
              <a:t>23</a:t>
            </a:fld>
            <a:endParaRPr lang="en-US" dirty="0"/>
          </a:p>
        </p:txBody>
      </p:sp>
    </p:spTree>
    <p:extLst>
      <p:ext uri="{BB962C8B-B14F-4D97-AF65-F5344CB8AC3E}">
        <p14:creationId xmlns:p14="http://schemas.microsoft.com/office/powerpoint/2010/main" val="2187570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be coupled with a HSA qualified health plan</a:t>
            </a:r>
          </a:p>
          <a:p>
            <a:r>
              <a:rPr lang="en-US" dirty="0" smtClean="0"/>
              <a:t>Funds available only after deposited in account</a:t>
            </a:r>
          </a:p>
          <a:p>
            <a:r>
              <a:rPr lang="en-US" dirty="0" smtClean="0"/>
              <a:t>Must file IRS reporting- 1099, 5498</a:t>
            </a:r>
          </a:p>
          <a:p>
            <a:r>
              <a:rPr lang="en-US" dirty="0" smtClean="0"/>
              <a:t>Maximum limits for HSA Funding</a:t>
            </a:r>
          </a:p>
          <a:p>
            <a:r>
              <a:rPr lang="en-US" dirty="0" smtClean="0"/>
              <a:t>Can’t be used with a Medical FSA</a:t>
            </a:r>
          </a:p>
          <a:p>
            <a:pPr lvl="1"/>
            <a:r>
              <a:rPr lang="en-US" dirty="0" smtClean="0"/>
              <a:t>Must be Limited Purpose or Post Deductible</a:t>
            </a:r>
          </a:p>
          <a:p>
            <a:endParaRPr lang="en-US" dirty="0"/>
          </a:p>
        </p:txBody>
      </p:sp>
      <p:sp>
        <p:nvSpPr>
          <p:cNvPr id="4" name="Slide Number Placeholder 3"/>
          <p:cNvSpPr>
            <a:spLocks noGrp="1"/>
          </p:cNvSpPr>
          <p:nvPr>
            <p:ph type="sldNum" sz="quarter" idx="10"/>
          </p:nvPr>
        </p:nvSpPr>
        <p:spPr/>
        <p:txBody>
          <a:bodyPr/>
          <a:lstStyle/>
          <a:p>
            <a:pPr>
              <a:defRPr/>
            </a:pPr>
            <a:fld id="{F650734D-AC12-41A1-9BFA-C179A7030BB3}" type="slidenum">
              <a:rPr lang="en-US" smtClean="0"/>
              <a:pPr>
                <a:defRPr/>
              </a:pPr>
              <a:t>46</a:t>
            </a:fld>
            <a:endParaRPr lang="en-US" dirty="0"/>
          </a:p>
        </p:txBody>
      </p:sp>
    </p:spTree>
    <p:extLst>
      <p:ext uri="{BB962C8B-B14F-4D97-AF65-F5344CB8AC3E}">
        <p14:creationId xmlns:p14="http://schemas.microsoft.com/office/powerpoint/2010/main" val="156367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health plan</a:t>
            </a:r>
            <a:r>
              <a:rPr lang="en-US" baseline="0" dirty="0" smtClean="0"/>
              <a:t> is called a high deductible health plan and the savings account is called a health savings account.</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29</a:t>
            </a:fld>
            <a:endParaRPr lang="en-US"/>
          </a:p>
        </p:txBody>
      </p:sp>
    </p:spTree>
    <p:extLst>
      <p:ext uri="{BB962C8B-B14F-4D97-AF65-F5344CB8AC3E}">
        <p14:creationId xmlns:p14="http://schemas.microsoft.com/office/powerpoint/2010/main" val="16606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health plan</a:t>
            </a:r>
            <a:r>
              <a:rPr lang="en-US" baseline="0" dirty="0" smtClean="0"/>
              <a:t> is called a high deductible health plan and the savings account is called a health savings account.</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30</a:t>
            </a:fld>
            <a:endParaRPr lang="en-US"/>
          </a:p>
        </p:txBody>
      </p:sp>
    </p:spTree>
    <p:extLst>
      <p:ext uri="{BB962C8B-B14F-4D97-AF65-F5344CB8AC3E}">
        <p14:creationId xmlns:p14="http://schemas.microsoft.com/office/powerpoint/2010/main" val="287981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Here’s what they look like. The high deductible plan has a minimum deductible</a:t>
            </a:r>
            <a:r>
              <a:rPr lang="en-US" baseline="0" dirty="0" smtClean="0"/>
              <a:t> and out of pocket maximum of $1,300 for an individual or twice that for a family, and the maximum in-network deductible and out of pocket exposure is $6,550 for single coverage and twice that for family coverage.</a:t>
            </a:r>
          </a:p>
          <a:p>
            <a:pPr>
              <a:spcBef>
                <a:spcPct val="0"/>
              </a:spcBef>
            </a:pPr>
            <a:endParaRPr lang="en-US" baseline="0" dirty="0" smtClean="0"/>
          </a:p>
          <a:p>
            <a:pPr>
              <a:spcBef>
                <a:spcPct val="0"/>
              </a:spcBef>
            </a:pPr>
            <a:r>
              <a:rPr lang="en-US" baseline="0" dirty="0" smtClean="0"/>
              <a:t>So as you can see, the term high deductible health plan is a bit misleading, because the minimum deductible isn’t really that high. </a:t>
            </a:r>
            <a:r>
              <a:rPr lang="en-US" b="1" baseline="0" dirty="0" smtClean="0"/>
              <a:t>[Enter]</a:t>
            </a:r>
          </a:p>
          <a:p>
            <a:pPr>
              <a:spcBef>
                <a:spcPct val="0"/>
              </a:spcBef>
            </a:pPr>
            <a:endParaRPr lang="en-US" baseline="0" dirty="0" smtClean="0"/>
          </a:p>
          <a:p>
            <a:pPr>
              <a:spcBef>
                <a:spcPct val="0"/>
              </a:spcBef>
            </a:pPr>
            <a:r>
              <a:rPr lang="en-US" baseline="0" dirty="0" smtClean="0"/>
              <a:t>In fact, many people on a traditional PPO copay plan have deductibles and out of pocket exposure that’s higher than the HDHP limits.</a:t>
            </a:r>
          </a:p>
          <a:p>
            <a:pPr>
              <a:spcBef>
                <a:spcPct val="0"/>
              </a:spcBef>
            </a:pPr>
            <a:endParaRPr lang="en-US" baseline="0" dirty="0" smtClean="0"/>
          </a:p>
          <a:p>
            <a:pPr>
              <a:spcBef>
                <a:spcPct val="0"/>
              </a:spcBef>
            </a:pPr>
            <a:r>
              <a:rPr lang="en-US" b="1" baseline="0" dirty="0" smtClean="0"/>
              <a:t>[Enter] </a:t>
            </a:r>
            <a:r>
              <a:rPr lang="en-US" baseline="0" dirty="0" smtClean="0"/>
              <a:t>That’s why we prefer the term HSA-qualified health plan.</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31</a:t>
            </a:fld>
            <a:endParaRPr lang="en-US"/>
          </a:p>
        </p:txBody>
      </p:sp>
    </p:spTree>
    <p:extLst>
      <p:ext uri="{BB962C8B-B14F-4D97-AF65-F5344CB8AC3E}">
        <p14:creationId xmlns:p14="http://schemas.microsoft.com/office/powerpoint/2010/main" val="9199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 difference between an HSA-qualified</a:t>
            </a:r>
            <a:r>
              <a:rPr lang="en-US" baseline="0" dirty="0" smtClean="0"/>
              <a:t> plan and a traditional PPO plan is that you don’t have copayments before the deductible for things like doctor visits or prescriptions.</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32</a:t>
            </a:fld>
            <a:endParaRPr lang="en-US"/>
          </a:p>
        </p:txBody>
      </p:sp>
    </p:spTree>
    <p:extLst>
      <p:ext uri="{BB962C8B-B14F-4D97-AF65-F5344CB8AC3E}">
        <p14:creationId xmlns:p14="http://schemas.microsoft.com/office/powerpoint/2010/main" val="428348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nice thing about HSA-qualified</a:t>
            </a:r>
            <a:r>
              <a:rPr lang="en-US" baseline="0" dirty="0" smtClean="0"/>
              <a:t> plans is that preventive care can be covered up front, prior to the deductible. And, thanks to PPACA, preventive care is now covered up-front with no cost-sharing on all non-grandfathered plans.</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33</a:t>
            </a:fld>
            <a:endParaRPr lang="en-US"/>
          </a:p>
        </p:txBody>
      </p:sp>
    </p:spTree>
    <p:extLst>
      <p:ext uri="{BB962C8B-B14F-4D97-AF65-F5344CB8AC3E}">
        <p14:creationId xmlns:p14="http://schemas.microsoft.com/office/powerpoint/2010/main" val="331228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you have an HSA-qualified</a:t>
            </a:r>
            <a:r>
              <a:rPr lang="en-US" baseline="0" dirty="0" smtClean="0"/>
              <a:t> plan and don’t have any other coverage that would pay prior to the minimum deductible, you can set up a health savings account and contribute up to $3,100 as an individual or $6,250 as a family per year plus an additional $1,000 in catch-up contributions if you’re over the age of 55.</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34</a:t>
            </a:fld>
            <a:endParaRPr lang="en-US"/>
          </a:p>
        </p:txBody>
      </p:sp>
    </p:spTree>
    <p:extLst>
      <p:ext uri="{BB962C8B-B14F-4D97-AF65-F5344CB8AC3E}">
        <p14:creationId xmlns:p14="http://schemas.microsoft.com/office/powerpoint/2010/main" val="123550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because account</a:t>
            </a:r>
            <a:r>
              <a:rPr lang="en-US" baseline="0" dirty="0" smtClean="0"/>
              <a:t> holders can make contributions in any frequency they desire, in equal installments or in one lump sum, as late as April 15</a:t>
            </a:r>
            <a:r>
              <a:rPr lang="en-US" baseline="30000" dirty="0" smtClean="0"/>
              <a:t>th</a:t>
            </a:r>
            <a:r>
              <a:rPr lang="en-US" baseline="0" dirty="0" smtClean="0"/>
              <a:t> of the next year.</a:t>
            </a:r>
            <a:endParaRPr lang="en-US" dirty="0" smtClean="0"/>
          </a:p>
          <a:p>
            <a:endParaRPr lang="en-US" dirty="0"/>
          </a:p>
        </p:txBody>
      </p:sp>
      <p:sp>
        <p:nvSpPr>
          <p:cNvPr id="4" name="Slide Number Placeholder 3"/>
          <p:cNvSpPr>
            <a:spLocks noGrp="1"/>
          </p:cNvSpPr>
          <p:nvPr>
            <p:ph type="sldNum" sz="quarter" idx="10"/>
          </p:nvPr>
        </p:nvSpPr>
        <p:spPr/>
        <p:txBody>
          <a:bodyPr/>
          <a:lstStyle/>
          <a:p>
            <a:fld id="{3ECD273D-CB83-406E-8CFE-A704C7B83931}" type="slidenum">
              <a:rPr lang="en-US" smtClean="0"/>
              <a:t>35</a:t>
            </a:fld>
            <a:endParaRPr lang="en-US"/>
          </a:p>
        </p:txBody>
      </p:sp>
    </p:spTree>
    <p:extLst>
      <p:ext uri="{BB962C8B-B14F-4D97-AF65-F5344CB8AC3E}">
        <p14:creationId xmlns:p14="http://schemas.microsoft.com/office/powerpoint/2010/main" val="246214860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11/13/17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11/13/17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11/13/17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11/13/17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11/13/17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11/13/17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11/13/17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11/13/17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jpeg"/><Relationship Id="rId7"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a:t>The health account </a:t>
            </a:r>
            <a:br>
              <a:rPr lang="en-US" sz="8800" dirty="0"/>
            </a:br>
            <a:r>
              <a:rPr lang="en-US" sz="8800" dirty="0"/>
              <a:t>alphabet </a:t>
            </a:r>
            <a:r>
              <a:rPr lang="en-US" sz="8800" dirty="0" smtClean="0"/>
              <a:t>soup</a:t>
            </a:r>
            <a:endParaRPr lang="en-US" dirty="0"/>
          </a:p>
        </p:txBody>
      </p:sp>
      <p:sp>
        <p:nvSpPr>
          <p:cNvPr id="3" name="Subtitle 2"/>
          <p:cNvSpPr>
            <a:spLocks noGrp="1"/>
          </p:cNvSpPr>
          <p:nvPr>
            <p:ph type="subTitle" idx="1"/>
          </p:nvPr>
        </p:nvSpPr>
        <p:spPr>
          <a:xfrm>
            <a:off x="1069848" y="4389119"/>
            <a:ext cx="7891272" cy="1954015"/>
          </a:xfrm>
        </p:spPr>
        <p:txBody>
          <a:bodyPr>
            <a:noAutofit/>
          </a:bodyPr>
          <a:lstStyle/>
          <a:p>
            <a:r>
              <a:rPr lang="en-US" sz="1400" dirty="0" smtClean="0"/>
              <a:t>Serving </a:t>
            </a:r>
            <a:r>
              <a:rPr lang="en-US" sz="1400" dirty="0"/>
              <a:t>up the right benefits to your </a:t>
            </a:r>
            <a:r>
              <a:rPr lang="en-US" sz="1400" dirty="0" smtClean="0"/>
              <a:t>clients</a:t>
            </a:r>
          </a:p>
          <a:p>
            <a:endParaRPr lang="en-US" sz="1400" dirty="0" smtClean="0"/>
          </a:p>
          <a:p>
            <a:endParaRPr lang="en-US" sz="1400" dirty="0"/>
          </a:p>
          <a:p>
            <a:r>
              <a:rPr lang="en-US" sz="2000" dirty="0" smtClean="0"/>
              <a:t>Kristin DuVal</a:t>
            </a:r>
          </a:p>
          <a:p>
            <a:r>
              <a:rPr lang="en-US" sz="2000" dirty="0" smtClean="0"/>
              <a:t>DDI Benefits</a:t>
            </a:r>
            <a:endParaRPr lang="en-US" sz="2000" dirty="0"/>
          </a:p>
        </p:txBody>
      </p:sp>
    </p:spTree>
    <p:extLst>
      <p:ext uri="{BB962C8B-B14F-4D97-AF65-F5344CB8AC3E}">
        <p14:creationId xmlns:p14="http://schemas.microsoft.com/office/powerpoint/2010/main" val="1500146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53" y="-116730"/>
            <a:ext cx="10058400" cy="1756060"/>
          </a:xfrm>
        </p:spPr>
        <p:txBody>
          <a:bodyPr/>
          <a:lstStyle/>
          <a:p>
            <a:r>
              <a:rPr lang="en-US" dirty="0"/>
              <a:t>Question 3</a:t>
            </a:r>
          </a:p>
        </p:txBody>
      </p:sp>
      <p:sp>
        <p:nvSpPr>
          <p:cNvPr id="3" name="Content Placeholder 2"/>
          <p:cNvSpPr>
            <a:spLocks noGrp="1"/>
          </p:cNvSpPr>
          <p:nvPr>
            <p:ph idx="1"/>
          </p:nvPr>
        </p:nvSpPr>
        <p:spPr>
          <a:xfrm>
            <a:off x="1069848" y="4510381"/>
            <a:ext cx="10058400" cy="1816278"/>
          </a:xfrm>
        </p:spPr>
        <p:txBody>
          <a:bodyPr/>
          <a:lstStyle/>
          <a:p>
            <a:pPr marL="342900" lvl="0" indent="-342900" eaLnBrk="0" fontAlgn="base" hangingPunct="0">
              <a:lnSpc>
                <a:spcPct val="100000"/>
              </a:lnSpc>
              <a:spcBef>
                <a:spcPct val="20000"/>
              </a:spcBef>
              <a:spcAft>
                <a:spcPct val="0"/>
              </a:spcAft>
              <a:buClrTx/>
              <a:buSzTx/>
              <a:buFontTx/>
              <a:buChar char="•"/>
            </a:pPr>
            <a:r>
              <a:rPr lang="en-US" sz="1800" b="1" kern="0" dirty="0">
                <a:solidFill>
                  <a:srgbClr val="0070B9"/>
                </a:solidFill>
                <a:latin typeface="Arial"/>
              </a:rPr>
              <a:t>Can Megan still </a:t>
            </a:r>
            <a:r>
              <a:rPr lang="en-US" sz="1800" b="1" kern="0" dirty="0" smtClean="0">
                <a:solidFill>
                  <a:srgbClr val="0070B9"/>
                </a:solidFill>
                <a:latin typeface="Arial"/>
              </a:rPr>
              <a:t>use </a:t>
            </a:r>
            <a:r>
              <a:rPr lang="en-US" sz="1800" b="1" kern="0" dirty="0">
                <a:solidFill>
                  <a:srgbClr val="0070B9"/>
                </a:solidFill>
                <a:latin typeface="Arial"/>
              </a:rPr>
              <a:t>her HRA funds on July 1?</a:t>
            </a:r>
          </a:p>
          <a:p>
            <a:pPr marL="400050" lvl="1" indent="0" eaLnBrk="0" fontAlgn="base" hangingPunct="0">
              <a:lnSpc>
                <a:spcPct val="100000"/>
              </a:lnSpc>
              <a:spcBef>
                <a:spcPct val="20000"/>
              </a:spcBef>
              <a:spcAft>
                <a:spcPct val="0"/>
              </a:spcAft>
              <a:buClrTx/>
              <a:buSzTx/>
              <a:buNone/>
            </a:pPr>
            <a:r>
              <a:rPr lang="en-US" kern="0" dirty="0">
                <a:solidFill>
                  <a:srgbClr val="7F7F7F"/>
                </a:solidFill>
                <a:latin typeface="Arial"/>
              </a:rPr>
              <a:t>Answer: This depends on plan design and if she elected COBRA.</a:t>
            </a:r>
          </a:p>
          <a:p>
            <a:pPr marL="342900" lvl="0" indent="-342900" eaLnBrk="0" fontAlgn="base" hangingPunct="0">
              <a:lnSpc>
                <a:spcPct val="100000"/>
              </a:lnSpc>
              <a:spcBef>
                <a:spcPct val="20000"/>
              </a:spcBef>
              <a:spcAft>
                <a:spcPct val="0"/>
              </a:spcAft>
              <a:buClrTx/>
              <a:buSzTx/>
              <a:buFontTx/>
              <a:buChar char="•"/>
            </a:pPr>
            <a:r>
              <a:rPr lang="en-US" sz="1800" b="1" kern="0" dirty="0">
                <a:solidFill>
                  <a:srgbClr val="0070B9"/>
                </a:solidFill>
                <a:latin typeface="Arial"/>
              </a:rPr>
              <a:t>If she elected COBRA can she still pay for items using her HRA?</a:t>
            </a:r>
          </a:p>
          <a:p>
            <a:pPr marL="400050" lvl="1" indent="0" eaLnBrk="0" fontAlgn="base" hangingPunct="0">
              <a:lnSpc>
                <a:spcPct val="100000"/>
              </a:lnSpc>
              <a:spcBef>
                <a:spcPct val="20000"/>
              </a:spcBef>
              <a:spcAft>
                <a:spcPct val="0"/>
              </a:spcAft>
              <a:buClrTx/>
              <a:buSzTx/>
              <a:buNone/>
            </a:pPr>
            <a:r>
              <a:rPr lang="en-US" kern="0" dirty="0">
                <a:solidFill>
                  <a:srgbClr val="7F7F7F"/>
                </a:solidFill>
                <a:latin typeface="Arial"/>
              </a:rPr>
              <a:t>Answer: Yes, the HRA remains available while on COBRA</a:t>
            </a:r>
            <a:r>
              <a:rPr lang="en-US" kern="0" dirty="0" smtClean="0">
                <a:solidFill>
                  <a:srgbClr val="7F7F7F"/>
                </a:solidFill>
                <a:latin typeface="Arial"/>
              </a:rPr>
              <a:t>.</a:t>
            </a:r>
            <a:endParaRPr lang="en-US" kern="0" dirty="0">
              <a:solidFill>
                <a:srgbClr val="7F7F7F"/>
              </a:solidFill>
              <a:latin typeface="Arial"/>
            </a:endParaRPr>
          </a:p>
        </p:txBody>
      </p:sp>
      <p:pic>
        <p:nvPicPr>
          <p:cNvPr id="4" name="Picture 3" descr="q3.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2536" y="2093976"/>
            <a:ext cx="8193024" cy="2126700"/>
          </a:xfrm>
          <a:prstGeom prst="rect">
            <a:avLst/>
          </a:prstGeom>
        </p:spPr>
      </p:pic>
      <p:sp>
        <p:nvSpPr>
          <p:cNvPr id="5" name="TextBox 4"/>
          <p:cNvSpPr txBox="1"/>
          <p:nvPr/>
        </p:nvSpPr>
        <p:spPr>
          <a:xfrm>
            <a:off x="287253" y="1403553"/>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72" y="5719726"/>
            <a:ext cx="3236976" cy="606933"/>
          </a:xfrm>
          <a:prstGeom prst="rect">
            <a:avLst/>
          </a:prstGeom>
        </p:spPr>
      </p:pic>
    </p:spTree>
    <p:extLst>
      <p:ext uri="{BB962C8B-B14F-4D97-AF65-F5344CB8AC3E}">
        <p14:creationId xmlns:p14="http://schemas.microsoft.com/office/powerpoint/2010/main" val="3454684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Fsa</a:t>
            </a:r>
            <a:r>
              <a:rPr lang="en-US" dirty="0" smtClean="0"/>
              <a:t> basics</a:t>
            </a:r>
            <a:endParaRPr lang="en-US" dirty="0"/>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1332" y="5458968"/>
            <a:ext cx="3236976" cy="606933"/>
          </a:xfrm>
          <a:prstGeom prst="rect">
            <a:avLst/>
          </a:prstGeom>
        </p:spPr>
      </p:pic>
    </p:spTree>
    <p:extLst>
      <p:ext uri="{BB962C8B-B14F-4D97-AF65-F5344CB8AC3E}">
        <p14:creationId xmlns:p14="http://schemas.microsoft.com/office/powerpoint/2010/main" val="711604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67" y="304737"/>
            <a:ext cx="10058400" cy="1014654"/>
          </a:xfrm>
        </p:spPr>
        <p:txBody>
          <a:bodyPr/>
          <a:lstStyle/>
          <a:p>
            <a:r>
              <a:rPr lang="en-US" dirty="0"/>
              <a:t>Why FSAs?</a:t>
            </a:r>
          </a:p>
        </p:txBody>
      </p:sp>
      <p:sp>
        <p:nvSpPr>
          <p:cNvPr id="3" name="Content Placeholder 2"/>
          <p:cNvSpPr>
            <a:spLocks noGrp="1"/>
          </p:cNvSpPr>
          <p:nvPr>
            <p:ph idx="1"/>
          </p:nvPr>
        </p:nvSpPr>
        <p:spPr>
          <a:xfrm>
            <a:off x="3694670" y="3505365"/>
            <a:ext cx="7843493" cy="2145792"/>
          </a:xfrm>
        </p:spPr>
        <p:txBody>
          <a:bodyPr>
            <a:normAutofit lnSpcReduction="10000"/>
          </a:bodyPr>
          <a:lstStyle/>
          <a:p>
            <a:pPr marL="0" lvl="0" indent="0" eaLnBrk="0" fontAlgn="base" hangingPunct="0">
              <a:lnSpc>
                <a:spcPct val="100000"/>
              </a:lnSpc>
              <a:spcBef>
                <a:spcPct val="20000"/>
              </a:spcBef>
              <a:spcAft>
                <a:spcPct val="0"/>
              </a:spcAft>
              <a:buClrTx/>
              <a:buSzTx/>
              <a:buNone/>
            </a:pPr>
            <a:r>
              <a:rPr lang="en-US" b="1" kern="0" dirty="0">
                <a:solidFill>
                  <a:srgbClr val="0070B9"/>
                </a:solidFill>
                <a:latin typeface="Arial"/>
              </a:rPr>
              <a:t>A simple way to save:</a:t>
            </a:r>
          </a:p>
          <a:p>
            <a:pPr marL="342900" lvl="0" indent="-342900" eaLnBrk="0" fontAlgn="base" hangingPunct="0">
              <a:lnSpc>
                <a:spcPct val="100000"/>
              </a:lnSpc>
              <a:spcBef>
                <a:spcPct val="20000"/>
              </a:spcBef>
              <a:spcAft>
                <a:spcPct val="0"/>
              </a:spcAft>
              <a:buClrTx/>
              <a:buSzTx/>
              <a:buFont typeface="Arial" pitchFamily="34" charset="0"/>
              <a:buChar char="•"/>
            </a:pPr>
            <a:r>
              <a:rPr lang="en-US" kern="0" dirty="0">
                <a:solidFill>
                  <a:srgbClr val="404040"/>
                </a:solidFill>
                <a:latin typeface="Arial"/>
              </a:rPr>
              <a:t>Significant tax savings</a:t>
            </a:r>
          </a:p>
          <a:p>
            <a:pPr marL="342900" lvl="0" indent="-342900" eaLnBrk="0" fontAlgn="base" hangingPunct="0">
              <a:lnSpc>
                <a:spcPct val="100000"/>
              </a:lnSpc>
              <a:spcBef>
                <a:spcPct val="20000"/>
              </a:spcBef>
              <a:spcAft>
                <a:spcPct val="0"/>
              </a:spcAft>
              <a:buClrTx/>
              <a:buSzTx/>
              <a:buFont typeface="Arial" pitchFamily="34" charset="0"/>
              <a:buChar char="•"/>
            </a:pPr>
            <a:r>
              <a:rPr lang="en-US" kern="0" dirty="0">
                <a:solidFill>
                  <a:srgbClr val="404040"/>
                </a:solidFill>
                <a:latin typeface="Arial"/>
              </a:rPr>
              <a:t>Convenient payroll contributions</a:t>
            </a:r>
          </a:p>
          <a:p>
            <a:pPr marL="342900" lvl="0" indent="-342900" eaLnBrk="0" fontAlgn="base" hangingPunct="0">
              <a:lnSpc>
                <a:spcPct val="100000"/>
              </a:lnSpc>
              <a:spcBef>
                <a:spcPct val="20000"/>
              </a:spcBef>
              <a:spcAft>
                <a:spcPct val="0"/>
              </a:spcAft>
              <a:buClrTx/>
              <a:buSzTx/>
              <a:buFont typeface="Arial" pitchFamily="34" charset="0"/>
              <a:buChar char="•"/>
            </a:pPr>
            <a:r>
              <a:rPr lang="en-US" kern="0" dirty="0">
                <a:solidFill>
                  <a:srgbClr val="404040"/>
                </a:solidFill>
                <a:latin typeface="Arial"/>
              </a:rPr>
              <a:t>Easy to use payment options</a:t>
            </a:r>
          </a:p>
          <a:p>
            <a:pPr marL="342900" lvl="0" indent="-342900" eaLnBrk="0" fontAlgn="base" hangingPunct="0">
              <a:lnSpc>
                <a:spcPct val="100000"/>
              </a:lnSpc>
              <a:spcBef>
                <a:spcPct val="20000"/>
              </a:spcBef>
              <a:spcAft>
                <a:spcPct val="0"/>
              </a:spcAft>
              <a:buClrTx/>
              <a:buSzTx/>
              <a:buFont typeface="Arial" pitchFamily="34" charset="0"/>
              <a:buChar char="•"/>
            </a:pPr>
            <a:r>
              <a:rPr lang="en-US" kern="0" dirty="0">
                <a:solidFill>
                  <a:srgbClr val="404040"/>
                </a:solidFill>
                <a:latin typeface="Arial"/>
              </a:rPr>
              <a:t>Pay for qualified medical expenses or for qualified dependent care</a:t>
            </a:r>
          </a:p>
          <a:p>
            <a:endParaRPr lang="en-US" dirty="0"/>
          </a:p>
        </p:txBody>
      </p:sp>
      <p:pic>
        <p:nvPicPr>
          <p:cNvPr id="4" name="Picture 3" descr="Minion holding dollar sign.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3541" y="1727257"/>
            <a:ext cx="2761129" cy="4839093"/>
          </a:xfrm>
          <a:prstGeom prst="rect">
            <a:avLst/>
          </a:prstGeom>
        </p:spPr>
      </p:pic>
      <p:sp>
        <p:nvSpPr>
          <p:cNvPr id="5" name="TextBox 4"/>
          <p:cNvSpPr txBox="1"/>
          <p:nvPr/>
        </p:nvSpPr>
        <p:spPr>
          <a:xfrm>
            <a:off x="460247" y="1319391"/>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191" y="5882852"/>
            <a:ext cx="3236976" cy="606933"/>
          </a:xfrm>
          <a:prstGeom prst="rect">
            <a:avLst/>
          </a:prstGeom>
        </p:spPr>
      </p:pic>
    </p:spTree>
    <p:extLst>
      <p:ext uri="{BB962C8B-B14F-4D97-AF65-F5344CB8AC3E}">
        <p14:creationId xmlns:p14="http://schemas.microsoft.com/office/powerpoint/2010/main" val="2117405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53" y="-75541"/>
            <a:ext cx="10058400" cy="1609344"/>
          </a:xfrm>
        </p:spPr>
        <p:txBody>
          <a:bodyPr/>
          <a:lstStyle/>
          <a:p>
            <a:r>
              <a:rPr lang="en-US" dirty="0"/>
              <a:t>Health care FSAs</a:t>
            </a:r>
          </a:p>
        </p:txBody>
      </p:sp>
      <p:sp>
        <p:nvSpPr>
          <p:cNvPr id="3" name="Content Placeholder 2"/>
          <p:cNvSpPr>
            <a:spLocks noGrp="1"/>
          </p:cNvSpPr>
          <p:nvPr>
            <p:ph idx="1"/>
          </p:nvPr>
        </p:nvSpPr>
        <p:spPr>
          <a:xfrm>
            <a:off x="1069848" y="2166550"/>
            <a:ext cx="4416552" cy="4053017"/>
          </a:xfrm>
        </p:spPr>
        <p:txBody>
          <a:bodyPr>
            <a:normAutofit/>
          </a:bodyPr>
          <a:lstStyle/>
          <a:p>
            <a:pPr marL="742950" lvl="1" indent="-285750" eaLnBrk="0" fontAlgn="base" hangingPunct="0">
              <a:lnSpc>
                <a:spcPct val="100000"/>
              </a:lnSpc>
              <a:spcBef>
                <a:spcPct val="20000"/>
              </a:spcBef>
              <a:spcAft>
                <a:spcPct val="0"/>
              </a:spcAft>
              <a:buClrTx/>
              <a:buSzTx/>
              <a:buFont typeface="Arial"/>
              <a:buChar char="•"/>
            </a:pPr>
            <a:r>
              <a:rPr lang="en-US" kern="0" dirty="0">
                <a:solidFill>
                  <a:srgbClr val="000000"/>
                </a:solidFill>
                <a:latin typeface="Arial"/>
              </a:rPr>
              <a:t>Pre-tax payroll contributions</a:t>
            </a:r>
          </a:p>
          <a:p>
            <a:pPr marL="742950" lvl="1" indent="-285750" eaLnBrk="0" fontAlgn="base" hangingPunct="0">
              <a:lnSpc>
                <a:spcPct val="100000"/>
              </a:lnSpc>
              <a:spcBef>
                <a:spcPct val="20000"/>
              </a:spcBef>
              <a:spcAft>
                <a:spcPct val="0"/>
              </a:spcAft>
              <a:buClrTx/>
              <a:buSzTx/>
              <a:buFont typeface="Arial"/>
              <a:buChar char="•"/>
            </a:pPr>
            <a:r>
              <a:rPr lang="en-US" kern="0" dirty="0">
                <a:solidFill>
                  <a:srgbClr val="000000"/>
                </a:solidFill>
                <a:latin typeface="Arial"/>
              </a:rPr>
              <a:t>Can be used to pay for qualified medical expenses</a:t>
            </a:r>
          </a:p>
          <a:p>
            <a:pPr marL="742950" lvl="1" indent="-285750" eaLnBrk="0" fontAlgn="base" hangingPunct="0">
              <a:lnSpc>
                <a:spcPct val="100000"/>
              </a:lnSpc>
              <a:spcBef>
                <a:spcPct val="20000"/>
              </a:spcBef>
              <a:spcAft>
                <a:spcPct val="0"/>
              </a:spcAft>
              <a:buClrTx/>
              <a:buSzTx/>
              <a:buFont typeface="Arial"/>
              <a:buChar char="•"/>
            </a:pPr>
            <a:r>
              <a:rPr lang="en-US" kern="0" dirty="0">
                <a:solidFill>
                  <a:srgbClr val="000000"/>
                </a:solidFill>
                <a:latin typeface="Arial"/>
              </a:rPr>
              <a:t>Entire fund amount available at the beginning of the plan year</a:t>
            </a:r>
          </a:p>
          <a:p>
            <a:pPr marL="742950" lvl="1" indent="-285750" eaLnBrk="0" fontAlgn="base" hangingPunct="0">
              <a:lnSpc>
                <a:spcPct val="100000"/>
              </a:lnSpc>
              <a:spcBef>
                <a:spcPct val="20000"/>
              </a:spcBef>
              <a:spcAft>
                <a:spcPct val="0"/>
              </a:spcAft>
              <a:buClrTx/>
              <a:buSzTx/>
              <a:buFont typeface="Arial"/>
              <a:buChar char="•"/>
            </a:pPr>
            <a:r>
              <a:rPr lang="en-US" kern="0" dirty="0">
                <a:solidFill>
                  <a:srgbClr val="000000"/>
                </a:solidFill>
                <a:latin typeface="Arial"/>
              </a:rPr>
              <a:t>IRS allows contributions up to $</a:t>
            </a:r>
            <a:r>
              <a:rPr lang="en-US" kern="0" dirty="0" smtClean="0">
                <a:solidFill>
                  <a:srgbClr val="000000"/>
                </a:solidFill>
                <a:latin typeface="Arial"/>
              </a:rPr>
              <a:t>2,650 </a:t>
            </a:r>
            <a:r>
              <a:rPr lang="en-US" kern="0" dirty="0">
                <a:solidFill>
                  <a:srgbClr val="000000"/>
                </a:solidFill>
                <a:latin typeface="Arial"/>
              </a:rPr>
              <a:t>per working spouse</a:t>
            </a:r>
          </a:p>
          <a:p>
            <a:pPr marL="742950" lvl="1" indent="-285750" eaLnBrk="0" fontAlgn="base" hangingPunct="0">
              <a:lnSpc>
                <a:spcPct val="100000"/>
              </a:lnSpc>
              <a:spcBef>
                <a:spcPct val="20000"/>
              </a:spcBef>
              <a:spcAft>
                <a:spcPct val="0"/>
              </a:spcAft>
              <a:buClrTx/>
              <a:buSzTx/>
              <a:buFont typeface="Arial"/>
              <a:buChar char="•"/>
            </a:pPr>
            <a:r>
              <a:rPr lang="en-US" kern="0" dirty="0">
                <a:solidFill>
                  <a:srgbClr val="000000"/>
                </a:solidFill>
                <a:latin typeface="Arial"/>
              </a:rPr>
              <a:t>Employers can choose to offer up to a $500 rollover or a grace period of 2 ½ months, but not both</a:t>
            </a:r>
          </a:p>
          <a:p>
            <a:endParaRPr lang="en-US" dirty="0"/>
          </a:p>
        </p:txBody>
      </p:sp>
      <p:pic>
        <p:nvPicPr>
          <p:cNvPr id="4" name="Picture 3" descr="minion_moneybags.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83859" y="2166550"/>
            <a:ext cx="3802743" cy="3802743"/>
          </a:xfrm>
          <a:prstGeom prst="rect">
            <a:avLst/>
          </a:prstGeom>
        </p:spPr>
      </p:pic>
      <p:sp>
        <p:nvSpPr>
          <p:cNvPr id="5" name="TextBox 4"/>
          <p:cNvSpPr txBox="1"/>
          <p:nvPr/>
        </p:nvSpPr>
        <p:spPr>
          <a:xfrm>
            <a:off x="558031" y="1164471"/>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31" y="5733561"/>
            <a:ext cx="3236976" cy="606933"/>
          </a:xfrm>
          <a:prstGeom prst="rect">
            <a:avLst/>
          </a:prstGeom>
        </p:spPr>
      </p:pic>
    </p:spTree>
    <p:extLst>
      <p:ext uri="{BB962C8B-B14F-4D97-AF65-F5344CB8AC3E}">
        <p14:creationId xmlns:p14="http://schemas.microsoft.com/office/powerpoint/2010/main" val="555312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215" y="35815"/>
            <a:ext cx="10058400" cy="1609344"/>
          </a:xfrm>
        </p:spPr>
        <p:txBody>
          <a:bodyPr/>
          <a:lstStyle/>
          <a:p>
            <a:r>
              <a:rPr lang="en-US" dirty="0"/>
              <a:t>FSA and HSA overlap</a:t>
            </a:r>
          </a:p>
        </p:txBody>
      </p:sp>
      <p:sp>
        <p:nvSpPr>
          <p:cNvPr id="5" name="Rectangle 4"/>
          <p:cNvSpPr/>
          <p:nvPr/>
        </p:nvSpPr>
        <p:spPr>
          <a:xfrm>
            <a:off x="700215" y="2959055"/>
            <a:ext cx="9300519" cy="2689967"/>
          </a:xfrm>
          <a:prstGeom prst="rect">
            <a:avLst/>
          </a:prstGeom>
        </p:spPr>
        <p:txBody>
          <a:bodyPr wrap="square">
            <a:spAutoFit/>
          </a:bodyPr>
          <a:lstStyle/>
          <a:p>
            <a:pPr lvl="1" defTabSz="914400" eaLnBrk="0" fontAlgn="base" hangingPunct="0">
              <a:spcBef>
                <a:spcPct val="20000"/>
              </a:spcBef>
              <a:spcAft>
                <a:spcPct val="0"/>
              </a:spcAft>
            </a:pPr>
            <a:r>
              <a:rPr lang="en-US" sz="1600" b="1" kern="0" dirty="0">
                <a:solidFill>
                  <a:srgbClr val="0070B9"/>
                </a:solidFill>
                <a:latin typeface="Arial"/>
              </a:rPr>
              <a:t>Grace period</a:t>
            </a:r>
          </a:p>
          <a:p>
            <a:pPr marL="742950" lvl="1" indent="-285750" defTabSz="914400" eaLnBrk="0" fontAlgn="base" hangingPunct="0">
              <a:spcBef>
                <a:spcPct val="20000"/>
              </a:spcBef>
              <a:spcAft>
                <a:spcPct val="0"/>
              </a:spcAft>
              <a:buFont typeface="Arial" panose="020B0604020202020204" pitchFamily="34" charset="0"/>
              <a:buChar char="•"/>
            </a:pPr>
            <a:r>
              <a:rPr lang="en-US" sz="1600" kern="0" dirty="0">
                <a:solidFill>
                  <a:srgbClr val="000000"/>
                </a:solidFill>
                <a:latin typeface="Arial"/>
              </a:rPr>
              <a:t>$0 balance by the last day of the plan year (typically 12/31)</a:t>
            </a:r>
          </a:p>
          <a:p>
            <a:pPr marL="742950" lvl="1" indent="-285750" defTabSz="914400" eaLnBrk="0" fontAlgn="base" hangingPunct="0">
              <a:spcBef>
                <a:spcPct val="20000"/>
              </a:spcBef>
              <a:spcAft>
                <a:spcPct val="0"/>
              </a:spcAft>
              <a:buFont typeface="Arial" panose="020B0604020202020204" pitchFamily="34" charset="0"/>
              <a:buChar char="•"/>
            </a:pPr>
            <a:r>
              <a:rPr lang="en-US" sz="1600" kern="0" dirty="0">
                <a:solidFill>
                  <a:srgbClr val="000000"/>
                </a:solidFill>
                <a:latin typeface="Arial"/>
              </a:rPr>
              <a:t>Automatically extends their plan year by 2 ½ months even if they exhaust their funds.</a:t>
            </a:r>
          </a:p>
          <a:p>
            <a:pPr marL="742950" lvl="1" indent="-285750" defTabSz="914400" eaLnBrk="0" fontAlgn="base" hangingPunct="0">
              <a:spcBef>
                <a:spcPct val="20000"/>
              </a:spcBef>
              <a:spcAft>
                <a:spcPct val="0"/>
              </a:spcAft>
              <a:buFont typeface="Arial" panose="020B0604020202020204" pitchFamily="34" charset="0"/>
              <a:buChar char="•"/>
            </a:pPr>
            <a:r>
              <a:rPr lang="en-US" sz="1600" kern="0" dirty="0">
                <a:solidFill>
                  <a:srgbClr val="000000"/>
                </a:solidFill>
                <a:latin typeface="Arial"/>
              </a:rPr>
              <a:t>Will not be able to fund HSA until 4/1 pro-rated for that year</a:t>
            </a:r>
          </a:p>
          <a:p>
            <a:pPr lvl="1" defTabSz="914400" eaLnBrk="0" fontAlgn="base" hangingPunct="0">
              <a:spcBef>
                <a:spcPct val="20000"/>
              </a:spcBef>
              <a:spcAft>
                <a:spcPct val="0"/>
              </a:spcAft>
            </a:pPr>
            <a:endParaRPr lang="en-US" sz="900" kern="0" dirty="0">
              <a:solidFill>
                <a:srgbClr val="000000"/>
              </a:solidFill>
              <a:latin typeface="Arial"/>
            </a:endParaRPr>
          </a:p>
          <a:p>
            <a:pPr lvl="1" defTabSz="914400" eaLnBrk="0" fontAlgn="base" hangingPunct="0">
              <a:spcBef>
                <a:spcPct val="20000"/>
              </a:spcBef>
              <a:spcAft>
                <a:spcPct val="0"/>
              </a:spcAft>
            </a:pPr>
            <a:r>
              <a:rPr lang="en-US" sz="1600" b="1" kern="0" dirty="0">
                <a:solidFill>
                  <a:srgbClr val="0070B9"/>
                </a:solidFill>
                <a:latin typeface="Arial"/>
              </a:rPr>
              <a:t>Rollover</a:t>
            </a:r>
          </a:p>
          <a:p>
            <a:pPr marL="742950" lvl="1" indent="-285750" defTabSz="914400" eaLnBrk="0" fontAlgn="base" hangingPunct="0">
              <a:spcBef>
                <a:spcPct val="20000"/>
              </a:spcBef>
              <a:spcAft>
                <a:spcPct val="0"/>
              </a:spcAft>
              <a:buFont typeface="Arial"/>
              <a:buChar char="•"/>
            </a:pPr>
            <a:r>
              <a:rPr lang="en-US" sz="1600" kern="0" dirty="0">
                <a:solidFill>
                  <a:srgbClr val="000000"/>
                </a:solidFill>
                <a:latin typeface="Arial"/>
              </a:rPr>
              <a:t>Can roll up to $500 into a LPFSA</a:t>
            </a:r>
          </a:p>
          <a:p>
            <a:pPr lvl="1" defTabSz="914400" eaLnBrk="0" fontAlgn="base" hangingPunct="0">
              <a:spcBef>
                <a:spcPct val="20000"/>
              </a:spcBef>
              <a:spcAft>
                <a:spcPct val="0"/>
              </a:spcAft>
            </a:pPr>
            <a:endParaRPr lang="en-US" sz="900" b="1" kern="0" dirty="0">
              <a:solidFill>
                <a:srgbClr val="000000"/>
              </a:solidFill>
              <a:latin typeface="Arial"/>
            </a:endParaRPr>
          </a:p>
          <a:p>
            <a:pPr lvl="1" defTabSz="914400" eaLnBrk="0" fontAlgn="base" hangingPunct="0">
              <a:spcBef>
                <a:spcPct val="20000"/>
              </a:spcBef>
              <a:spcAft>
                <a:spcPct val="0"/>
              </a:spcAft>
            </a:pPr>
            <a:r>
              <a:rPr lang="en-US" sz="1600" b="1" kern="0" dirty="0">
                <a:solidFill>
                  <a:srgbClr val="B2B2B2">
                    <a:lumMod val="75000"/>
                  </a:srgbClr>
                </a:solidFill>
                <a:latin typeface="Arial"/>
              </a:rPr>
              <a:t>Plan docs cannot be amended for a sub-group, but must be amended for everyone </a:t>
            </a:r>
            <a:br>
              <a:rPr lang="en-US" sz="1600" b="1" kern="0" dirty="0">
                <a:solidFill>
                  <a:srgbClr val="B2B2B2">
                    <a:lumMod val="75000"/>
                  </a:srgbClr>
                </a:solidFill>
                <a:latin typeface="Arial"/>
              </a:rPr>
            </a:br>
            <a:r>
              <a:rPr lang="en-US" sz="1600" b="1" kern="0" dirty="0">
                <a:solidFill>
                  <a:srgbClr val="B2B2B2">
                    <a:lumMod val="75000"/>
                  </a:srgbClr>
                </a:solidFill>
                <a:latin typeface="Arial"/>
              </a:rPr>
              <a:t>on the plan</a:t>
            </a:r>
          </a:p>
        </p:txBody>
      </p:sp>
      <p:sp>
        <p:nvSpPr>
          <p:cNvPr id="6" name="TextBox 5"/>
          <p:cNvSpPr txBox="1"/>
          <p:nvPr/>
        </p:nvSpPr>
        <p:spPr>
          <a:xfrm>
            <a:off x="700215" y="1275827"/>
            <a:ext cx="9804099" cy="369332"/>
          </a:xfrm>
          <a:prstGeom prst="rect">
            <a:avLst/>
          </a:prstGeom>
          <a:solidFill>
            <a:schemeClr val="accent1"/>
          </a:solidFill>
        </p:spPr>
        <p:txBody>
          <a:bodyPr wrap="square" rtlCol="0">
            <a:spAutoFit/>
          </a:bodyPr>
          <a:lstStyle/>
          <a:p>
            <a:endParaRPr lang="en-US" dirty="0"/>
          </a:p>
        </p:txBody>
      </p:sp>
      <p:pic>
        <p:nvPicPr>
          <p:cNvPr id="4" name="Content Placeholder 3" descr="overlap.ai"/>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956921" y="1316653"/>
            <a:ext cx="3342287" cy="2290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338" y="5826869"/>
            <a:ext cx="3236976" cy="606933"/>
          </a:xfrm>
          <a:prstGeom prst="rect">
            <a:avLst/>
          </a:prstGeom>
        </p:spPr>
      </p:pic>
    </p:spTree>
    <p:extLst>
      <p:ext uri="{BB962C8B-B14F-4D97-AF65-F5344CB8AC3E}">
        <p14:creationId xmlns:p14="http://schemas.microsoft.com/office/powerpoint/2010/main" val="2169461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34" y="-32856"/>
            <a:ext cx="10058400" cy="1441526"/>
          </a:xfrm>
        </p:spPr>
        <p:txBody>
          <a:bodyPr/>
          <a:lstStyle/>
          <a:p>
            <a:r>
              <a:rPr lang="en-US" dirty="0"/>
              <a:t>Limited-purpose FSAs</a:t>
            </a:r>
          </a:p>
        </p:txBody>
      </p:sp>
      <p:sp>
        <p:nvSpPr>
          <p:cNvPr id="3" name="Content Placeholder 2"/>
          <p:cNvSpPr>
            <a:spLocks noGrp="1"/>
          </p:cNvSpPr>
          <p:nvPr>
            <p:ph idx="1"/>
          </p:nvPr>
        </p:nvSpPr>
        <p:spPr>
          <a:xfrm>
            <a:off x="1069848" y="2121408"/>
            <a:ext cx="4704876" cy="4050792"/>
          </a:xfrm>
        </p:spPr>
        <p:txBody>
          <a:bodyPr/>
          <a:lstStyle/>
          <a:p>
            <a:pPr marL="742950" lvl="1" indent="-285750" eaLnBrk="0" fontAlgn="base" hangingPunct="0">
              <a:lnSpc>
                <a:spcPct val="100000"/>
              </a:lnSpc>
              <a:spcBef>
                <a:spcPct val="20000"/>
              </a:spcBef>
              <a:spcAft>
                <a:spcPct val="0"/>
              </a:spcAft>
              <a:buClrTx/>
              <a:buSzTx/>
              <a:buFont typeface="Arial"/>
              <a:buChar char="•"/>
            </a:pPr>
            <a:r>
              <a:rPr lang="en-US" sz="2000" kern="0" dirty="0">
                <a:solidFill>
                  <a:srgbClr val="000000"/>
                </a:solidFill>
                <a:latin typeface="Arial"/>
              </a:rPr>
              <a:t>Tax-free payroll contributions</a:t>
            </a:r>
          </a:p>
          <a:p>
            <a:pPr marL="742950" lvl="1" indent="-285750" eaLnBrk="0" fontAlgn="base" hangingPunct="0">
              <a:lnSpc>
                <a:spcPct val="100000"/>
              </a:lnSpc>
              <a:spcBef>
                <a:spcPct val="20000"/>
              </a:spcBef>
              <a:spcAft>
                <a:spcPct val="0"/>
              </a:spcAft>
              <a:buClrTx/>
              <a:buSzTx/>
              <a:buFont typeface="Arial"/>
              <a:buChar char="•"/>
            </a:pPr>
            <a:r>
              <a:rPr lang="en-US" sz="2000" kern="0" dirty="0">
                <a:solidFill>
                  <a:srgbClr val="000000"/>
                </a:solidFill>
                <a:latin typeface="Arial"/>
              </a:rPr>
              <a:t>Funds available up front at the beginning of the plan year</a:t>
            </a:r>
          </a:p>
          <a:p>
            <a:pPr marL="742950" lvl="1" indent="-285750" eaLnBrk="0" fontAlgn="base" hangingPunct="0">
              <a:lnSpc>
                <a:spcPct val="100000"/>
              </a:lnSpc>
              <a:spcBef>
                <a:spcPct val="20000"/>
              </a:spcBef>
              <a:spcAft>
                <a:spcPct val="0"/>
              </a:spcAft>
              <a:buClrTx/>
              <a:buSzTx/>
              <a:buFont typeface="Arial"/>
              <a:buChar char="•"/>
            </a:pPr>
            <a:r>
              <a:rPr lang="en-US" sz="2000" kern="0" dirty="0">
                <a:solidFill>
                  <a:srgbClr val="000000"/>
                </a:solidFill>
                <a:latin typeface="Arial"/>
              </a:rPr>
              <a:t>Used in conjunction with a health savings account (HSA)</a:t>
            </a:r>
          </a:p>
          <a:p>
            <a:pPr marL="742950" lvl="1" indent="-285750" eaLnBrk="0" fontAlgn="base" hangingPunct="0">
              <a:lnSpc>
                <a:spcPct val="100000"/>
              </a:lnSpc>
              <a:spcBef>
                <a:spcPct val="20000"/>
              </a:spcBef>
              <a:spcAft>
                <a:spcPct val="0"/>
              </a:spcAft>
              <a:buClrTx/>
              <a:buSzTx/>
              <a:buFont typeface="Arial"/>
              <a:buChar char="•"/>
            </a:pPr>
            <a:r>
              <a:rPr lang="en-US" sz="2000" kern="0" dirty="0">
                <a:solidFill>
                  <a:srgbClr val="000000"/>
                </a:solidFill>
                <a:latin typeface="Arial"/>
              </a:rPr>
              <a:t>Can be used for dental and/or vision expenses only</a:t>
            </a:r>
          </a:p>
          <a:p>
            <a:pPr marL="742950" lvl="1" indent="-285750" eaLnBrk="0" fontAlgn="base" hangingPunct="0">
              <a:lnSpc>
                <a:spcPct val="100000"/>
              </a:lnSpc>
              <a:spcBef>
                <a:spcPct val="20000"/>
              </a:spcBef>
              <a:spcAft>
                <a:spcPct val="0"/>
              </a:spcAft>
              <a:buClrTx/>
              <a:buSzTx/>
              <a:buFont typeface="Arial"/>
              <a:buChar char="•"/>
            </a:pPr>
            <a:r>
              <a:rPr lang="en-US" sz="2000" kern="0" dirty="0">
                <a:solidFill>
                  <a:srgbClr val="000000"/>
                </a:solidFill>
                <a:latin typeface="Arial"/>
              </a:rPr>
              <a:t>Allows you to maximize you </a:t>
            </a:r>
            <a:br>
              <a:rPr lang="en-US" sz="2000" kern="0" dirty="0">
                <a:solidFill>
                  <a:srgbClr val="000000"/>
                </a:solidFill>
                <a:latin typeface="Arial"/>
              </a:rPr>
            </a:br>
            <a:r>
              <a:rPr lang="en-US" sz="2000" kern="0" dirty="0">
                <a:solidFill>
                  <a:srgbClr val="000000"/>
                </a:solidFill>
                <a:latin typeface="Arial"/>
              </a:rPr>
              <a:t>pre-tax HSA contributions and contribute additional pre-tax </a:t>
            </a:r>
            <a:br>
              <a:rPr lang="en-US" sz="2000" kern="0" dirty="0">
                <a:solidFill>
                  <a:srgbClr val="000000"/>
                </a:solidFill>
                <a:latin typeface="Arial"/>
              </a:rPr>
            </a:br>
            <a:r>
              <a:rPr lang="en-US" sz="2000" kern="0" dirty="0">
                <a:solidFill>
                  <a:srgbClr val="000000"/>
                </a:solidFill>
                <a:latin typeface="Arial"/>
              </a:rPr>
              <a:t>dollars to your LPFSA</a:t>
            </a:r>
          </a:p>
          <a:p>
            <a:endParaRPr lang="en-US" dirty="0"/>
          </a:p>
        </p:txBody>
      </p:sp>
      <p:pic>
        <p:nvPicPr>
          <p:cNvPr id="4" name="Picture 9" descr="Dental.ai"/>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0016" y="1861751"/>
            <a:ext cx="2072875" cy="2033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Vision_purple.ai"/>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0017" y="4020065"/>
            <a:ext cx="2072875" cy="2059459"/>
          </a:xfrm>
          <a:prstGeom prst="rect">
            <a:avLst/>
          </a:prstGeom>
        </p:spPr>
      </p:pic>
      <p:sp>
        <p:nvSpPr>
          <p:cNvPr id="6" name="TextBox 5"/>
          <p:cNvSpPr txBox="1"/>
          <p:nvPr/>
        </p:nvSpPr>
        <p:spPr>
          <a:xfrm>
            <a:off x="130734" y="1022810"/>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32" y="6079524"/>
            <a:ext cx="3236976" cy="606933"/>
          </a:xfrm>
          <a:prstGeom prst="rect">
            <a:avLst/>
          </a:prstGeom>
        </p:spPr>
      </p:pic>
    </p:spTree>
    <p:extLst>
      <p:ext uri="{BB962C8B-B14F-4D97-AF65-F5344CB8AC3E}">
        <p14:creationId xmlns:p14="http://schemas.microsoft.com/office/powerpoint/2010/main" val="2494199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76" y="261938"/>
            <a:ext cx="7772400" cy="766762"/>
          </a:xfrm>
        </p:spPr>
        <p:txBody>
          <a:bodyPr>
            <a:normAutofit fontScale="90000"/>
          </a:bodyPr>
          <a:lstStyle/>
          <a:p>
            <a:r>
              <a:rPr lang="en-US" dirty="0" smtClean="0"/>
              <a:t>Post-deductible FSAs</a:t>
            </a:r>
            <a:endParaRPr lang="en-US" dirty="0"/>
          </a:p>
        </p:txBody>
      </p:sp>
      <p:sp>
        <p:nvSpPr>
          <p:cNvPr id="3" name="Content Placeholder 2"/>
          <p:cNvSpPr>
            <a:spLocks noGrp="1"/>
          </p:cNvSpPr>
          <p:nvPr>
            <p:ph idx="1"/>
          </p:nvPr>
        </p:nvSpPr>
        <p:spPr>
          <a:xfrm>
            <a:off x="4724400" y="2057400"/>
            <a:ext cx="4800600" cy="2971800"/>
          </a:xfrm>
        </p:spPr>
        <p:txBody>
          <a:bodyPr>
            <a:normAutofit/>
          </a:bodyPr>
          <a:lstStyle/>
          <a:p>
            <a:pPr lvl="1">
              <a:buFont typeface="Arial"/>
              <a:buChar char="•"/>
            </a:pPr>
            <a:r>
              <a:rPr lang="en-US" sz="2200" dirty="0"/>
              <a:t>The employer can set the deductible or use the IRS statutory deductible of $</a:t>
            </a:r>
            <a:r>
              <a:rPr lang="en-US" sz="2200" dirty="0" smtClean="0"/>
              <a:t>1,350</a:t>
            </a:r>
            <a:r>
              <a:rPr lang="en-US" sz="2200" dirty="0"/>
              <a:t>/$</a:t>
            </a:r>
            <a:r>
              <a:rPr lang="en-US" sz="2200" dirty="0" smtClean="0"/>
              <a:t>2,700</a:t>
            </a:r>
            <a:endParaRPr lang="en-US" sz="2200" dirty="0"/>
          </a:p>
          <a:p>
            <a:pPr lvl="1">
              <a:buFont typeface="Arial"/>
              <a:buChar char="•"/>
            </a:pPr>
            <a:r>
              <a:rPr lang="en-US" sz="2200" dirty="0"/>
              <a:t>Funds available once the member meets the deductible</a:t>
            </a:r>
          </a:p>
          <a:p>
            <a:pPr lvl="1">
              <a:buFont typeface="Arial"/>
              <a:buChar char="•"/>
            </a:pPr>
            <a:r>
              <a:rPr lang="en-US" sz="2200" dirty="0"/>
              <a:t>Used in conjunction with a health savings account (HSA)</a:t>
            </a:r>
          </a:p>
        </p:txBody>
      </p:sp>
      <p:sp>
        <p:nvSpPr>
          <p:cNvPr id="5" name="Slide Number Placeholder 3"/>
          <p:cNvSpPr>
            <a:spLocks noGrp="1"/>
          </p:cNvSpPr>
          <p:nvPr>
            <p:ph type="sldNum" sz="quarter" idx="10"/>
          </p:nvPr>
        </p:nvSpPr>
        <p:spPr>
          <a:xfrm>
            <a:off x="10203416" y="6416676"/>
            <a:ext cx="304800" cy="365125"/>
          </a:xfrm>
        </p:spPr>
        <p:txBody>
          <a:bodyPr/>
          <a:lstStyle/>
          <a:p>
            <a:pPr algn="ctr">
              <a:defRPr/>
            </a:pPr>
            <a:fld id="{94C4EE3D-C358-4C7E-AD54-1F8861D738CA}" type="slidenum">
              <a:rPr lang="en-US" smtClean="0"/>
              <a:pPr algn="ctr">
                <a:defRPr/>
              </a:pPr>
              <a:t>16</a:t>
            </a:fld>
            <a:endParaRPr lang="en-US" dirty="0"/>
          </a:p>
        </p:txBody>
      </p:sp>
      <p:pic>
        <p:nvPicPr>
          <p:cNvPr id="6" name="Picture 1" descr="Money in pockets.ai"/>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1" y="1371600"/>
            <a:ext cx="2555875"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321276" y="1028700"/>
            <a:ext cx="9804099" cy="369332"/>
          </a:xfrm>
          <a:prstGeom prst="rect">
            <a:avLst/>
          </a:prstGeom>
          <a:solidFill>
            <a:schemeClr val="accent1"/>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40" y="5791200"/>
            <a:ext cx="3236976" cy="606933"/>
          </a:xfrm>
          <a:prstGeom prst="rect">
            <a:avLst/>
          </a:prstGeom>
        </p:spPr>
      </p:pic>
    </p:spTree>
    <p:extLst>
      <p:ext uri="{BB962C8B-B14F-4D97-AF65-F5344CB8AC3E}">
        <p14:creationId xmlns:p14="http://schemas.microsoft.com/office/powerpoint/2010/main" val="4276437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quiz.ai"/>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2209800"/>
            <a:ext cx="7469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0"/>
          </p:nvPr>
        </p:nvSpPr>
        <p:spPr>
          <a:xfrm>
            <a:off x="10203416" y="6416676"/>
            <a:ext cx="304800" cy="365125"/>
          </a:xfrm>
        </p:spPr>
        <p:txBody>
          <a:bodyPr/>
          <a:lstStyle/>
          <a:p>
            <a:pPr algn="ctr">
              <a:defRPr/>
            </a:pPr>
            <a:fld id="{94C4EE3D-C358-4C7E-AD54-1F8861D738CA}" type="slidenum">
              <a:rPr lang="en-US" smtClean="0"/>
              <a:pPr algn="ctr">
                <a:defRPr/>
              </a:pPr>
              <a:t>17</a:t>
            </a:fld>
            <a:endParaRPr lang="en-US" dirty="0"/>
          </a:p>
        </p:txBody>
      </p:sp>
    </p:spTree>
    <p:extLst>
      <p:ext uri="{BB962C8B-B14F-4D97-AF65-F5344CB8AC3E}">
        <p14:creationId xmlns:p14="http://schemas.microsoft.com/office/powerpoint/2010/main" val="1966992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1.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1524000"/>
            <a:ext cx="8193024" cy="2126700"/>
          </a:xfrm>
          <a:prstGeom prst="rect">
            <a:avLst/>
          </a:prstGeom>
        </p:spPr>
      </p:pic>
      <p:sp>
        <p:nvSpPr>
          <p:cNvPr id="2" name="Title 1"/>
          <p:cNvSpPr>
            <a:spLocks noGrp="1"/>
          </p:cNvSpPr>
          <p:nvPr>
            <p:ph type="title"/>
          </p:nvPr>
        </p:nvSpPr>
        <p:spPr>
          <a:xfrm>
            <a:off x="337751" y="293138"/>
            <a:ext cx="7772400" cy="766762"/>
          </a:xfrm>
        </p:spPr>
        <p:txBody>
          <a:bodyPr>
            <a:normAutofit fontScale="90000"/>
          </a:bodyPr>
          <a:lstStyle/>
          <a:p>
            <a:r>
              <a:rPr lang="en-US" dirty="0" smtClean="0"/>
              <a:t>Question 1</a:t>
            </a:r>
            <a:endParaRPr lang="en-US" dirty="0"/>
          </a:p>
        </p:txBody>
      </p:sp>
      <p:sp>
        <p:nvSpPr>
          <p:cNvPr id="7" name="Content Placeholder 2"/>
          <p:cNvSpPr>
            <a:spLocks noGrp="1"/>
          </p:cNvSpPr>
          <p:nvPr>
            <p:ph idx="1"/>
          </p:nvPr>
        </p:nvSpPr>
        <p:spPr>
          <a:xfrm>
            <a:off x="2064658" y="4114800"/>
            <a:ext cx="7841343" cy="1676400"/>
          </a:xfrm>
        </p:spPr>
        <p:txBody>
          <a:bodyPr/>
          <a:lstStyle/>
          <a:p>
            <a:r>
              <a:rPr lang="en-US" sz="1800" b="1" dirty="0">
                <a:solidFill>
                  <a:srgbClr val="0070B9"/>
                </a:solidFill>
              </a:rPr>
              <a:t>Is the Desiree eligible to open the HSA?</a:t>
            </a:r>
          </a:p>
          <a:p>
            <a:pPr marL="400050" lvl="1" indent="0">
              <a:buNone/>
            </a:pPr>
            <a:r>
              <a:rPr lang="en-US" dirty="0"/>
              <a:t>Answer: Yes, if she has a $0 balance as of December 31, 2016.</a:t>
            </a:r>
          </a:p>
          <a:p>
            <a:r>
              <a:rPr lang="en-US" sz="1800" b="1" dirty="0">
                <a:solidFill>
                  <a:srgbClr val="0070B9"/>
                </a:solidFill>
              </a:rPr>
              <a:t>Is the Desiree eligible to open the HSA if her plan has a rollover instead of a grace period?</a:t>
            </a:r>
          </a:p>
          <a:p>
            <a:pPr marL="400050" lvl="1" indent="0">
              <a:buNone/>
            </a:pPr>
            <a:r>
              <a:rPr lang="en-US" dirty="0"/>
              <a:t>Answer: Yes, she can either rollover into a LPFSA or forfeit the money.</a:t>
            </a:r>
          </a:p>
          <a:p>
            <a:pPr marL="400050" lvl="1" indent="0">
              <a:buNone/>
            </a:pPr>
            <a:endParaRPr lang="en-US" dirty="0"/>
          </a:p>
        </p:txBody>
      </p:sp>
      <p:cxnSp>
        <p:nvCxnSpPr>
          <p:cNvPr id="10" name="Straight Connector 9"/>
          <p:cNvCxnSpPr/>
          <p:nvPr/>
        </p:nvCxnSpPr>
        <p:spPr>
          <a:xfrm>
            <a:off x="2209800" y="3849915"/>
            <a:ext cx="7696200" cy="0"/>
          </a:xfrm>
          <a:prstGeom prst="line">
            <a:avLst/>
          </a:prstGeom>
          <a:ln w="76200" cap="rnd">
            <a:solidFill>
              <a:srgbClr val="A7A9AC"/>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3"/>
          <p:cNvSpPr>
            <a:spLocks noGrp="1"/>
          </p:cNvSpPr>
          <p:nvPr>
            <p:ph type="sldNum" sz="quarter" idx="10"/>
          </p:nvPr>
        </p:nvSpPr>
        <p:spPr>
          <a:xfrm>
            <a:off x="10203416" y="6416676"/>
            <a:ext cx="304800" cy="365125"/>
          </a:xfrm>
        </p:spPr>
        <p:txBody>
          <a:bodyPr/>
          <a:lstStyle/>
          <a:p>
            <a:pPr algn="ctr">
              <a:defRPr/>
            </a:pPr>
            <a:endParaRPr lang="en-US" dirty="0"/>
          </a:p>
        </p:txBody>
      </p:sp>
      <p:sp>
        <p:nvSpPr>
          <p:cNvPr id="9" name="TextBox 8"/>
          <p:cNvSpPr txBox="1"/>
          <p:nvPr/>
        </p:nvSpPr>
        <p:spPr>
          <a:xfrm>
            <a:off x="293925" y="1107284"/>
            <a:ext cx="9804099" cy="369332"/>
          </a:xfrm>
          <a:prstGeom prst="rect">
            <a:avLst/>
          </a:prstGeom>
          <a:solidFill>
            <a:schemeClr val="accent1"/>
          </a:solidFill>
        </p:spPr>
        <p:txBody>
          <a:bodyPr wrap="square" rtlCol="0">
            <a:spAutoFit/>
          </a:bodyPr>
          <a:lstStyle/>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40" y="5809743"/>
            <a:ext cx="3236976" cy="606933"/>
          </a:xfrm>
          <a:prstGeom prst="rect">
            <a:avLst/>
          </a:prstGeom>
        </p:spPr>
      </p:pic>
    </p:spTree>
    <p:extLst>
      <p:ext uri="{BB962C8B-B14F-4D97-AF65-F5344CB8AC3E}">
        <p14:creationId xmlns:p14="http://schemas.microsoft.com/office/powerpoint/2010/main" val="302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uestion3.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1600200"/>
            <a:ext cx="8193024" cy="2126700"/>
          </a:xfrm>
          <a:prstGeom prst="rect">
            <a:avLst/>
          </a:prstGeom>
        </p:spPr>
      </p:pic>
      <p:pic>
        <p:nvPicPr>
          <p:cNvPr id="11" name="Picture 10" descr="q1.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1560285"/>
            <a:ext cx="8193024" cy="2126700"/>
          </a:xfrm>
          <a:prstGeom prst="rect">
            <a:avLst/>
          </a:prstGeom>
        </p:spPr>
      </p:pic>
      <p:sp>
        <p:nvSpPr>
          <p:cNvPr id="2" name="Title 1"/>
          <p:cNvSpPr>
            <a:spLocks noGrp="1"/>
          </p:cNvSpPr>
          <p:nvPr>
            <p:ph type="title"/>
          </p:nvPr>
        </p:nvSpPr>
        <p:spPr>
          <a:xfrm>
            <a:off x="568411" y="330716"/>
            <a:ext cx="7772400" cy="766762"/>
          </a:xfrm>
        </p:spPr>
        <p:txBody>
          <a:bodyPr>
            <a:normAutofit fontScale="90000"/>
          </a:bodyPr>
          <a:lstStyle/>
          <a:p>
            <a:r>
              <a:rPr lang="en-US" dirty="0"/>
              <a:t>Question</a:t>
            </a:r>
            <a:r>
              <a:rPr lang="en-US" dirty="0" smtClean="0"/>
              <a:t> 2</a:t>
            </a:r>
            <a:endParaRPr lang="en-US" dirty="0"/>
          </a:p>
        </p:txBody>
      </p:sp>
      <p:sp>
        <p:nvSpPr>
          <p:cNvPr id="7" name="Content Placeholder 2"/>
          <p:cNvSpPr>
            <a:spLocks noGrp="1"/>
          </p:cNvSpPr>
          <p:nvPr>
            <p:ph idx="1"/>
          </p:nvPr>
        </p:nvSpPr>
        <p:spPr>
          <a:xfrm>
            <a:off x="1981200" y="4566721"/>
            <a:ext cx="7848600" cy="1032164"/>
          </a:xfrm>
        </p:spPr>
        <p:txBody>
          <a:bodyPr/>
          <a:lstStyle/>
          <a:p>
            <a:r>
              <a:rPr lang="en-US" sz="1800" b="1" dirty="0">
                <a:solidFill>
                  <a:srgbClr val="0070B9"/>
                </a:solidFill>
              </a:rPr>
              <a:t>Is it possible for an employer to contribute to the FSA?</a:t>
            </a:r>
          </a:p>
          <a:p>
            <a:pPr marL="400050" lvl="1" indent="0">
              <a:buNone/>
            </a:pPr>
            <a:r>
              <a:rPr lang="en-US" dirty="0"/>
              <a:t>Answer: Yes, but there are some guidelines and limitations.</a:t>
            </a:r>
          </a:p>
        </p:txBody>
      </p:sp>
      <p:cxnSp>
        <p:nvCxnSpPr>
          <p:cNvPr id="10" name="Straight Connector 9"/>
          <p:cNvCxnSpPr/>
          <p:nvPr/>
        </p:nvCxnSpPr>
        <p:spPr>
          <a:xfrm>
            <a:off x="2133600" y="4103913"/>
            <a:ext cx="7696200" cy="0"/>
          </a:xfrm>
          <a:prstGeom prst="line">
            <a:avLst/>
          </a:prstGeom>
          <a:ln w="76200" cap="rnd">
            <a:solidFill>
              <a:srgbClr val="A7A9AC"/>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3"/>
          <p:cNvSpPr>
            <a:spLocks noGrp="1"/>
          </p:cNvSpPr>
          <p:nvPr>
            <p:ph type="sldNum" sz="quarter" idx="10"/>
          </p:nvPr>
        </p:nvSpPr>
        <p:spPr>
          <a:xfrm>
            <a:off x="10203416" y="6416676"/>
            <a:ext cx="304800" cy="365125"/>
          </a:xfrm>
        </p:spPr>
        <p:txBody>
          <a:bodyPr/>
          <a:lstStyle/>
          <a:p>
            <a:pPr algn="ctr">
              <a:defRPr/>
            </a:pPr>
            <a:endParaRPr lang="en-US" dirty="0"/>
          </a:p>
        </p:txBody>
      </p:sp>
      <p:sp>
        <p:nvSpPr>
          <p:cNvPr id="9" name="TextBox 8"/>
          <p:cNvSpPr txBox="1"/>
          <p:nvPr/>
        </p:nvSpPr>
        <p:spPr>
          <a:xfrm>
            <a:off x="399317" y="1105159"/>
            <a:ext cx="9804099" cy="369332"/>
          </a:xfrm>
          <a:prstGeom prst="rect">
            <a:avLst/>
          </a:prstGeom>
          <a:solidFill>
            <a:schemeClr val="accent1"/>
          </a:solidFill>
        </p:spPr>
        <p:txBody>
          <a:bodyPr wrap="square" rtlCol="0">
            <a:spAutoFit/>
          </a:bodyPr>
          <a:lstStyle/>
          <a:p>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240" y="5809743"/>
            <a:ext cx="3236976" cy="606933"/>
          </a:xfrm>
          <a:prstGeom prst="rect">
            <a:avLst/>
          </a:prstGeom>
        </p:spPr>
      </p:pic>
    </p:spTree>
    <p:extLst>
      <p:ext uri="{BB962C8B-B14F-4D97-AF65-F5344CB8AC3E}">
        <p14:creationId xmlns:p14="http://schemas.microsoft.com/office/powerpoint/2010/main" val="3673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HRA Basics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2102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3.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2257" y="1553029"/>
            <a:ext cx="8193024" cy="2126700"/>
          </a:xfrm>
          <a:prstGeom prst="rect">
            <a:avLst/>
          </a:prstGeom>
        </p:spPr>
      </p:pic>
      <p:sp>
        <p:nvSpPr>
          <p:cNvPr id="2" name="Title 1"/>
          <p:cNvSpPr>
            <a:spLocks noGrp="1"/>
          </p:cNvSpPr>
          <p:nvPr>
            <p:ph type="title"/>
          </p:nvPr>
        </p:nvSpPr>
        <p:spPr>
          <a:xfrm>
            <a:off x="873211" y="251090"/>
            <a:ext cx="7772400" cy="766762"/>
          </a:xfrm>
        </p:spPr>
        <p:txBody>
          <a:bodyPr>
            <a:normAutofit fontScale="90000"/>
          </a:bodyPr>
          <a:lstStyle/>
          <a:p>
            <a:r>
              <a:rPr lang="en-US" dirty="0" smtClean="0"/>
              <a:t>Question 3</a:t>
            </a:r>
            <a:endParaRPr lang="en-US" dirty="0"/>
          </a:p>
        </p:txBody>
      </p:sp>
      <p:sp>
        <p:nvSpPr>
          <p:cNvPr id="7" name="Content Placeholder 2"/>
          <p:cNvSpPr>
            <a:spLocks noGrp="1"/>
          </p:cNvSpPr>
          <p:nvPr>
            <p:ph idx="1"/>
          </p:nvPr>
        </p:nvSpPr>
        <p:spPr>
          <a:xfrm>
            <a:off x="1845527" y="4114800"/>
            <a:ext cx="8839200" cy="1946564"/>
          </a:xfrm>
        </p:spPr>
        <p:txBody>
          <a:bodyPr/>
          <a:lstStyle/>
          <a:p>
            <a:r>
              <a:rPr lang="en-US" sz="1800" b="1" dirty="0">
                <a:solidFill>
                  <a:srgbClr val="0070B9"/>
                </a:solidFill>
              </a:rPr>
              <a:t>Does her COBRA extend to her FSA?</a:t>
            </a:r>
          </a:p>
          <a:p>
            <a:pPr marL="400050" lvl="1" indent="0">
              <a:buNone/>
            </a:pPr>
            <a:r>
              <a:rPr lang="en-US" dirty="0"/>
              <a:t>Answer: This is dependent on the balance of her FSA and how much she has had withheld from her pay check.</a:t>
            </a:r>
          </a:p>
          <a:p>
            <a:r>
              <a:rPr lang="en-US" sz="1800" b="1" dirty="0">
                <a:solidFill>
                  <a:srgbClr val="0070B9"/>
                </a:solidFill>
              </a:rPr>
              <a:t>If she did not elect COBRA, can she still pay for items using her FSA?</a:t>
            </a:r>
          </a:p>
          <a:p>
            <a:pPr marL="400050" lvl="1" indent="0">
              <a:buNone/>
            </a:pPr>
            <a:r>
              <a:rPr lang="en-US" dirty="0"/>
              <a:t>Answer: It is possible, it depends on the plan design for the employer.</a:t>
            </a:r>
          </a:p>
        </p:txBody>
      </p:sp>
      <p:cxnSp>
        <p:nvCxnSpPr>
          <p:cNvPr id="10" name="Straight Connector 9"/>
          <p:cNvCxnSpPr/>
          <p:nvPr/>
        </p:nvCxnSpPr>
        <p:spPr>
          <a:xfrm>
            <a:off x="2133600" y="3886200"/>
            <a:ext cx="7696200" cy="0"/>
          </a:xfrm>
          <a:prstGeom prst="line">
            <a:avLst/>
          </a:prstGeom>
          <a:ln w="76200" cap="rnd">
            <a:solidFill>
              <a:srgbClr val="A7A9AC"/>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Slide Number Placeholder 3"/>
          <p:cNvSpPr>
            <a:spLocks noGrp="1"/>
          </p:cNvSpPr>
          <p:nvPr>
            <p:ph type="sldNum" sz="quarter" idx="10"/>
          </p:nvPr>
        </p:nvSpPr>
        <p:spPr>
          <a:xfrm>
            <a:off x="10203416" y="6416676"/>
            <a:ext cx="304800" cy="365125"/>
          </a:xfrm>
        </p:spPr>
        <p:txBody>
          <a:bodyPr/>
          <a:lstStyle/>
          <a:p>
            <a:pPr algn="ctr">
              <a:defRPr/>
            </a:pPr>
            <a:endParaRPr lang="en-US" dirty="0"/>
          </a:p>
        </p:txBody>
      </p:sp>
      <p:sp>
        <p:nvSpPr>
          <p:cNvPr id="9" name="TextBox 8"/>
          <p:cNvSpPr txBox="1"/>
          <p:nvPr/>
        </p:nvSpPr>
        <p:spPr>
          <a:xfrm>
            <a:off x="873211" y="1104713"/>
            <a:ext cx="9804099" cy="369332"/>
          </a:xfrm>
          <a:prstGeom prst="rect">
            <a:avLst/>
          </a:prstGeom>
          <a:solidFill>
            <a:schemeClr val="accent1"/>
          </a:solidFill>
        </p:spPr>
        <p:txBody>
          <a:bodyPr wrap="square" rtlCol="0">
            <a:spAutoFit/>
          </a:bodyPr>
          <a:lstStyle/>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473" y="5809743"/>
            <a:ext cx="3236976" cy="606933"/>
          </a:xfrm>
          <a:prstGeom prst="rect">
            <a:avLst/>
          </a:prstGeom>
        </p:spPr>
      </p:pic>
    </p:spTree>
    <p:extLst>
      <p:ext uri="{BB962C8B-B14F-4D97-AF65-F5344CB8AC3E}">
        <p14:creationId xmlns:p14="http://schemas.microsoft.com/office/powerpoint/2010/main" val="98545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rison.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1" y="2209800"/>
            <a:ext cx="7468583"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844" y="5809743"/>
            <a:ext cx="3236976" cy="606933"/>
          </a:xfrm>
          <a:prstGeom prst="rect">
            <a:avLst/>
          </a:prstGeom>
        </p:spPr>
      </p:pic>
    </p:spTree>
    <p:extLst>
      <p:ext uri="{BB962C8B-B14F-4D97-AF65-F5344CB8AC3E}">
        <p14:creationId xmlns:p14="http://schemas.microsoft.com/office/powerpoint/2010/main" val="201502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671" y="663146"/>
            <a:ext cx="8509686" cy="766762"/>
          </a:xfrm>
        </p:spPr>
        <p:txBody>
          <a:bodyPr>
            <a:normAutofit fontScale="90000"/>
          </a:bodyPr>
          <a:lstStyle/>
          <a:p>
            <a:r>
              <a:rPr lang="en-US" dirty="0" smtClean="0"/>
              <a:t>HRA </a:t>
            </a:r>
            <a:r>
              <a:rPr lang="en-US" dirty="0"/>
              <a:t>a</a:t>
            </a:r>
            <a:r>
              <a:rPr lang="en-US" dirty="0" smtClean="0"/>
              <a:t>dvantages vs disadvantages</a:t>
            </a:r>
            <a:endParaRPr lang="en-US" dirty="0"/>
          </a:p>
        </p:txBody>
      </p:sp>
      <p:sp>
        <p:nvSpPr>
          <p:cNvPr id="3" name="Content Placeholder 2"/>
          <p:cNvSpPr>
            <a:spLocks noGrp="1"/>
          </p:cNvSpPr>
          <p:nvPr>
            <p:ph idx="1"/>
          </p:nvPr>
        </p:nvSpPr>
        <p:spPr>
          <a:xfrm>
            <a:off x="1571368" y="2057400"/>
            <a:ext cx="3886200" cy="3048000"/>
          </a:xfrm>
        </p:spPr>
        <p:txBody>
          <a:bodyPr>
            <a:normAutofit fontScale="85000" lnSpcReduction="20000"/>
          </a:bodyPr>
          <a:lstStyle/>
          <a:p>
            <a:pPr marL="0" indent="0">
              <a:buNone/>
            </a:pPr>
            <a:r>
              <a:rPr lang="en-US" sz="1500" b="1" dirty="0"/>
              <a:t>Employer advantages</a:t>
            </a:r>
          </a:p>
          <a:p>
            <a:r>
              <a:rPr lang="en-US" sz="1500" dirty="0"/>
              <a:t>Employer determines the amount of coverage </a:t>
            </a:r>
          </a:p>
          <a:p>
            <a:r>
              <a:rPr lang="en-US" sz="1500" dirty="0"/>
              <a:t>Unused benefits can be forfeited</a:t>
            </a:r>
          </a:p>
          <a:p>
            <a:r>
              <a:rPr lang="en-US" sz="1500" dirty="0"/>
              <a:t>HRA costs are deductible as business expenses</a:t>
            </a:r>
          </a:p>
          <a:p>
            <a:endParaRPr lang="en-US" sz="1500" dirty="0"/>
          </a:p>
          <a:p>
            <a:pPr marL="0" indent="0">
              <a:buNone/>
            </a:pPr>
            <a:r>
              <a:rPr lang="en-US" sz="1500" b="1" dirty="0"/>
              <a:t>Employee advantages</a:t>
            </a:r>
          </a:p>
          <a:p>
            <a:r>
              <a:rPr lang="en-US" sz="1500" dirty="0"/>
              <a:t>Funds are available immediately for qualified medical expenses</a:t>
            </a:r>
          </a:p>
          <a:p>
            <a:r>
              <a:rPr lang="en-US" sz="1500" dirty="0"/>
              <a:t>Unused funds </a:t>
            </a:r>
            <a:r>
              <a:rPr lang="en-US" sz="1500" b="1" dirty="0"/>
              <a:t>can</a:t>
            </a:r>
            <a:r>
              <a:rPr lang="en-US" sz="1500" dirty="0"/>
              <a:t> roll over</a:t>
            </a:r>
          </a:p>
          <a:p>
            <a:r>
              <a:rPr lang="en-US" sz="1500" dirty="0"/>
              <a:t>Can be used alongside a FSA</a:t>
            </a:r>
          </a:p>
          <a:p>
            <a:endParaRPr lang="en-US" sz="1400" dirty="0"/>
          </a:p>
        </p:txBody>
      </p:sp>
      <p:sp>
        <p:nvSpPr>
          <p:cNvPr id="4" name="Slide Number Placeholder 3"/>
          <p:cNvSpPr>
            <a:spLocks noGrp="1"/>
          </p:cNvSpPr>
          <p:nvPr>
            <p:ph type="sldNum" sz="quarter" idx="10"/>
          </p:nvPr>
        </p:nvSpPr>
        <p:spPr/>
        <p:txBody>
          <a:bodyPr/>
          <a:lstStyle/>
          <a:p>
            <a:pPr>
              <a:defRPr/>
            </a:pPr>
            <a:fld id="{94C4EE3D-C358-4C7E-AD54-1F8861D738CA}" type="slidenum">
              <a:rPr lang="en-US" smtClean="0"/>
              <a:pPr>
                <a:defRPr/>
              </a:pPr>
              <a:t>22</a:t>
            </a:fld>
            <a:endParaRPr lang="en-US" dirty="0"/>
          </a:p>
        </p:txBody>
      </p:sp>
      <p:sp>
        <p:nvSpPr>
          <p:cNvPr id="7" name="TextBox 6"/>
          <p:cNvSpPr txBox="1"/>
          <p:nvPr/>
        </p:nvSpPr>
        <p:spPr>
          <a:xfrm>
            <a:off x="6324600" y="2057400"/>
            <a:ext cx="4425778" cy="2893100"/>
          </a:xfrm>
          <a:prstGeom prst="rect">
            <a:avLst/>
          </a:prstGeom>
          <a:noFill/>
        </p:spPr>
        <p:txBody>
          <a:bodyPr wrap="square" rtlCol="0">
            <a:spAutoFit/>
          </a:bodyPr>
          <a:lstStyle/>
          <a:p>
            <a:r>
              <a:rPr lang="en-US" sz="1400" b="1" dirty="0"/>
              <a:t>Employer disadvantages</a:t>
            </a:r>
          </a:p>
          <a:p>
            <a:pPr marL="285750" indent="-285750">
              <a:buFont typeface="Arial" panose="020B0604020202020204" pitchFamily="34" charset="0"/>
              <a:buChar char="•"/>
            </a:pPr>
            <a:r>
              <a:rPr lang="en-US" sz="1400" dirty="0"/>
              <a:t>Plan document is required</a:t>
            </a:r>
          </a:p>
          <a:p>
            <a:pPr marL="285750" indent="-285750">
              <a:buFont typeface="Arial" panose="020B0604020202020204" pitchFamily="34" charset="0"/>
              <a:buChar char="•"/>
            </a:pPr>
            <a:r>
              <a:rPr lang="en-US" sz="1400" dirty="0"/>
              <a:t>COBRA requirements </a:t>
            </a:r>
          </a:p>
          <a:p>
            <a:pPr marL="285750" indent="-285750">
              <a:buFont typeface="Arial" panose="020B0604020202020204" pitchFamily="34" charset="0"/>
              <a:buChar char="•"/>
            </a:pPr>
            <a:r>
              <a:rPr lang="en-US" sz="1400" dirty="0"/>
              <a:t>Rules/regulations are complex </a:t>
            </a:r>
          </a:p>
          <a:p>
            <a:pPr marL="285750" indent="-285750">
              <a:buFont typeface="Arial" panose="020B0604020202020204" pitchFamily="34" charset="0"/>
              <a:buChar char="•"/>
            </a:pPr>
            <a:r>
              <a:rPr lang="en-US" sz="1400" dirty="0"/>
              <a:t>Self-employed are not eligible</a:t>
            </a:r>
          </a:p>
          <a:p>
            <a:endParaRPr lang="en-US" sz="1400" dirty="0"/>
          </a:p>
          <a:p>
            <a:endParaRPr lang="en-US" sz="1400" dirty="0"/>
          </a:p>
          <a:p>
            <a:r>
              <a:rPr lang="en-US" sz="1400" b="1" dirty="0"/>
              <a:t>Employee disadvantages</a:t>
            </a:r>
          </a:p>
          <a:p>
            <a:pPr marL="285750" indent="-285750">
              <a:buFont typeface="Arial" panose="020B0604020202020204" pitchFamily="34" charset="0"/>
              <a:buChar char="•"/>
            </a:pPr>
            <a:r>
              <a:rPr lang="en-US" sz="1400" dirty="0"/>
              <a:t>Funds belong to the employer</a:t>
            </a:r>
          </a:p>
          <a:p>
            <a:pPr marL="285750" indent="-285750">
              <a:buFont typeface="Arial" panose="020B0604020202020204" pitchFamily="34" charset="0"/>
              <a:buChar char="•"/>
            </a:pPr>
            <a:r>
              <a:rPr lang="en-US" sz="1400" dirty="0"/>
              <a:t>Claims must be submitted for reimbursement</a:t>
            </a:r>
          </a:p>
          <a:p>
            <a:pPr marL="285750" indent="-285750">
              <a:buFont typeface="Arial" panose="020B0604020202020204" pitchFamily="34" charset="0"/>
              <a:buChar char="•"/>
            </a:pPr>
            <a:r>
              <a:rPr lang="en-US" sz="1400" dirty="0"/>
              <a:t>No ability to save for health care expenses in retirement</a:t>
            </a:r>
          </a:p>
          <a:p>
            <a:endParaRPr lang="en-US" sz="1400" dirty="0"/>
          </a:p>
        </p:txBody>
      </p:sp>
      <p:sp>
        <p:nvSpPr>
          <p:cNvPr id="6" name="TextBox 5"/>
          <p:cNvSpPr txBox="1"/>
          <p:nvPr/>
        </p:nvSpPr>
        <p:spPr>
          <a:xfrm>
            <a:off x="1408671" y="1374322"/>
            <a:ext cx="9804099" cy="369332"/>
          </a:xfrm>
          <a:prstGeom prst="rect">
            <a:avLst/>
          </a:prstGeom>
          <a:solidFill>
            <a:schemeClr val="accent1"/>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093" y="5665851"/>
            <a:ext cx="3236976" cy="606933"/>
          </a:xfrm>
          <a:prstGeom prst="rect">
            <a:avLst/>
          </a:prstGeom>
        </p:spPr>
      </p:pic>
    </p:spTree>
    <p:extLst>
      <p:ext uri="{BB962C8B-B14F-4D97-AF65-F5344CB8AC3E}">
        <p14:creationId xmlns:p14="http://schemas.microsoft.com/office/powerpoint/2010/main" val="4049622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551" y="457200"/>
            <a:ext cx="8625016" cy="766762"/>
          </a:xfrm>
        </p:spPr>
        <p:txBody>
          <a:bodyPr>
            <a:normAutofit fontScale="90000"/>
          </a:bodyPr>
          <a:lstStyle/>
          <a:p>
            <a:r>
              <a:rPr lang="en-US" dirty="0" smtClean="0"/>
              <a:t>FSA advantages vs disadvantages</a:t>
            </a:r>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
        <p:nvSpPr>
          <p:cNvPr id="5" name="Content Placeholder 2"/>
          <p:cNvSpPr>
            <a:spLocks noGrp="1"/>
          </p:cNvSpPr>
          <p:nvPr>
            <p:ph idx="1"/>
          </p:nvPr>
        </p:nvSpPr>
        <p:spPr>
          <a:xfrm>
            <a:off x="1023551" y="2310384"/>
            <a:ext cx="4380964" cy="3183925"/>
          </a:xfrm>
        </p:spPr>
        <p:txBody>
          <a:bodyPr>
            <a:normAutofit fontScale="92500" lnSpcReduction="20000"/>
          </a:bodyPr>
          <a:lstStyle/>
          <a:p>
            <a:pPr marL="0" indent="0">
              <a:buNone/>
            </a:pPr>
            <a:r>
              <a:rPr lang="en-US" sz="1500" b="1" dirty="0"/>
              <a:t>Employer advantages</a:t>
            </a:r>
          </a:p>
          <a:p>
            <a:r>
              <a:rPr lang="en-US" sz="1500" dirty="0"/>
              <a:t>Unused benefits can be forfeited</a:t>
            </a:r>
          </a:p>
          <a:p>
            <a:endParaRPr lang="en-US" sz="1500" dirty="0"/>
          </a:p>
          <a:p>
            <a:pPr marL="0" indent="0">
              <a:buNone/>
            </a:pPr>
            <a:r>
              <a:rPr lang="en-US" sz="1500" b="1" dirty="0"/>
              <a:t>Employee advantages</a:t>
            </a:r>
          </a:p>
          <a:p>
            <a:r>
              <a:rPr lang="en-US" sz="1500" dirty="0"/>
              <a:t>Funds are available immediately for qualified medical expenses</a:t>
            </a:r>
          </a:p>
          <a:p>
            <a:r>
              <a:rPr lang="en-US" sz="1500" dirty="0"/>
              <a:t>Unused funds can roll over (if permitted by the employer)</a:t>
            </a:r>
          </a:p>
          <a:p>
            <a:r>
              <a:rPr lang="en-US" sz="1500" dirty="0"/>
              <a:t>Can be used alongside a health reimbursement arrangement or HSA </a:t>
            </a:r>
            <a:br>
              <a:rPr lang="en-US" sz="1500" dirty="0"/>
            </a:br>
            <a:r>
              <a:rPr lang="en-US" sz="1500" dirty="0"/>
              <a:t>(as limited or post deductible)</a:t>
            </a:r>
          </a:p>
          <a:p>
            <a:r>
              <a:rPr lang="en-US" sz="1500" dirty="0"/>
              <a:t>Pre-tax savings applied to funds elected</a:t>
            </a:r>
          </a:p>
          <a:p>
            <a:endParaRPr lang="en-US" sz="1400" dirty="0"/>
          </a:p>
        </p:txBody>
      </p:sp>
      <p:sp>
        <p:nvSpPr>
          <p:cNvPr id="7" name="Content Placeholder 2"/>
          <p:cNvSpPr txBox="1">
            <a:spLocks/>
          </p:cNvSpPr>
          <p:nvPr/>
        </p:nvSpPr>
        <p:spPr bwMode="gray">
          <a:xfrm>
            <a:off x="5850924" y="2310384"/>
            <a:ext cx="4940643"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04040"/>
                </a:solidFill>
                <a:latin typeface="+mn-lt"/>
                <a:ea typeface="+mn-ea"/>
                <a:cs typeface="+mn-cs"/>
              </a:defRPr>
            </a:lvl1pPr>
            <a:lvl2pPr marL="742950" indent="-285750" algn="l" rtl="0" eaLnBrk="0" fontAlgn="base" hangingPunct="0">
              <a:spcBef>
                <a:spcPct val="20000"/>
              </a:spcBef>
              <a:spcAft>
                <a:spcPct val="0"/>
              </a:spcAft>
              <a:buChar char="–"/>
              <a:defRPr sz="2800">
                <a:solidFill>
                  <a:srgbClr val="7F7F7F"/>
                </a:solidFill>
                <a:latin typeface="+mn-lt"/>
              </a:defRPr>
            </a:lvl2pPr>
            <a:lvl3pPr marL="1143000" indent="-228600" algn="l" rtl="0" eaLnBrk="0" fontAlgn="base" hangingPunct="0">
              <a:spcBef>
                <a:spcPct val="20000"/>
              </a:spcBef>
              <a:spcAft>
                <a:spcPct val="0"/>
              </a:spcAft>
              <a:buChar char="•"/>
              <a:defRPr sz="2400">
                <a:solidFill>
                  <a:srgbClr val="7F7F7F"/>
                </a:solidFill>
                <a:latin typeface="+mn-lt"/>
              </a:defRPr>
            </a:lvl3pPr>
            <a:lvl4pPr marL="1600200" indent="-228600" algn="l" rtl="0" eaLnBrk="0" fontAlgn="base" hangingPunct="0">
              <a:spcBef>
                <a:spcPct val="20000"/>
              </a:spcBef>
              <a:spcAft>
                <a:spcPct val="0"/>
              </a:spcAft>
              <a:buChar char="–"/>
              <a:defRPr sz="2000">
                <a:solidFill>
                  <a:srgbClr val="7F7F7F"/>
                </a:solidFill>
                <a:latin typeface="+mn-lt"/>
              </a:defRPr>
            </a:lvl4pPr>
            <a:lvl5pPr marL="2057400" indent="-228600" algn="l" rtl="0" eaLnBrk="0" fontAlgn="base" hangingPunct="0">
              <a:spcBef>
                <a:spcPct val="20000"/>
              </a:spcBef>
              <a:spcAft>
                <a:spcPct val="0"/>
              </a:spcAft>
              <a:buChar char="»"/>
              <a:defRPr sz="2000">
                <a:solidFill>
                  <a:srgbClr val="7F7F7F"/>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400" b="1" kern="0" dirty="0"/>
              <a:t>Employer disadvantages</a:t>
            </a:r>
          </a:p>
          <a:p>
            <a:r>
              <a:rPr lang="en-US" sz="1400" kern="0" dirty="0"/>
              <a:t>Plan document is required</a:t>
            </a:r>
          </a:p>
          <a:p>
            <a:r>
              <a:rPr lang="en-US" sz="1400" kern="0" dirty="0"/>
              <a:t>COBRA requirements (if balance in FSA is equal or less than the amount withheld from payroll)</a:t>
            </a:r>
          </a:p>
          <a:p>
            <a:r>
              <a:rPr lang="en-US" sz="1400" kern="0" dirty="0"/>
              <a:t>Rules/regulations are complex (COBRA, ERISA and HIPAA apply)</a:t>
            </a:r>
          </a:p>
          <a:p>
            <a:r>
              <a:rPr lang="en-US" sz="1400" kern="0" dirty="0"/>
              <a:t>Self-employed are not eligible</a:t>
            </a:r>
          </a:p>
          <a:p>
            <a:pPr marL="0" indent="0">
              <a:buNone/>
            </a:pPr>
            <a:endParaRPr lang="en-US" sz="1400" kern="0" dirty="0"/>
          </a:p>
          <a:p>
            <a:pPr marL="0" indent="0">
              <a:buNone/>
            </a:pPr>
            <a:r>
              <a:rPr lang="en-US" sz="1400" b="1" kern="0" dirty="0"/>
              <a:t>Employee disadvantages</a:t>
            </a:r>
          </a:p>
          <a:p>
            <a:r>
              <a:rPr lang="en-US" sz="1400" kern="0" dirty="0"/>
              <a:t>Funds belong to the employer (Not portable from employer to employer)</a:t>
            </a:r>
          </a:p>
          <a:p>
            <a:r>
              <a:rPr lang="en-US" sz="1400" kern="0" dirty="0"/>
              <a:t>Claims must be submitted for reimbursement</a:t>
            </a:r>
          </a:p>
          <a:p>
            <a:r>
              <a:rPr lang="en-US" sz="1400" kern="0" dirty="0"/>
              <a:t>No ability to save for health care expenses in retirement</a:t>
            </a:r>
          </a:p>
          <a:p>
            <a:endParaRPr lang="en-US" sz="1400" kern="0" dirty="0"/>
          </a:p>
        </p:txBody>
      </p:sp>
      <p:sp>
        <p:nvSpPr>
          <p:cNvPr id="6" name="TextBox 5"/>
          <p:cNvSpPr txBox="1"/>
          <p:nvPr/>
        </p:nvSpPr>
        <p:spPr>
          <a:xfrm>
            <a:off x="1023551" y="1304514"/>
            <a:ext cx="9804099" cy="369332"/>
          </a:xfrm>
          <a:prstGeom prst="rect">
            <a:avLst/>
          </a:prstGeom>
          <a:solidFill>
            <a:schemeClr val="accent1"/>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96" y="5665851"/>
            <a:ext cx="3236976" cy="606933"/>
          </a:xfrm>
          <a:prstGeom prst="rect">
            <a:avLst/>
          </a:prstGeom>
        </p:spPr>
      </p:pic>
    </p:spTree>
    <p:extLst>
      <p:ext uri="{BB962C8B-B14F-4D97-AF65-F5344CB8AC3E}">
        <p14:creationId xmlns:p14="http://schemas.microsoft.com/office/powerpoint/2010/main" val="228094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qsehra</a:t>
            </a:r>
            <a:endParaRPr lang="en-US" dirty="0"/>
          </a:p>
        </p:txBody>
      </p:sp>
      <p:sp>
        <p:nvSpPr>
          <p:cNvPr id="5" name="Subtitle 4"/>
          <p:cNvSpPr>
            <a:spLocks noGrp="1"/>
          </p:cNvSpPr>
          <p:nvPr>
            <p:ph type="subTitle" idx="1"/>
          </p:nvPr>
        </p:nvSpPr>
        <p:spPr/>
        <p:txBody>
          <a:bodyPr/>
          <a:lstStyle/>
          <a:p>
            <a:r>
              <a:rPr lang="en-US" dirty="0" smtClean="0"/>
              <a:t>Qualified Small Employer Health Reimbursement Accounts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672" y="5458968"/>
            <a:ext cx="3236976" cy="606933"/>
          </a:xfrm>
          <a:prstGeom prst="rect">
            <a:avLst/>
          </a:prstGeom>
        </p:spPr>
      </p:pic>
    </p:spTree>
    <p:extLst>
      <p:ext uri="{BB962C8B-B14F-4D97-AF65-F5344CB8AC3E}">
        <p14:creationId xmlns:p14="http://schemas.microsoft.com/office/powerpoint/2010/main" val="1336138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53973"/>
            <a:ext cx="10058400" cy="1609344"/>
          </a:xfrm>
        </p:spPr>
        <p:txBody>
          <a:bodyPr/>
          <a:lstStyle/>
          <a:p>
            <a:r>
              <a:rPr lang="en-US" dirty="0" smtClean="0"/>
              <a:t>Eligibility &amp; requirements</a:t>
            </a:r>
            <a:endParaRPr lang="en-US" dirty="0"/>
          </a:p>
        </p:txBody>
      </p:sp>
      <p:sp>
        <p:nvSpPr>
          <p:cNvPr id="3" name="Content Placeholder 2"/>
          <p:cNvSpPr>
            <a:spLocks noGrp="1"/>
          </p:cNvSpPr>
          <p:nvPr>
            <p:ph idx="1"/>
          </p:nvPr>
        </p:nvSpPr>
        <p:spPr/>
        <p:txBody>
          <a:bodyPr/>
          <a:lstStyle/>
          <a:p>
            <a:r>
              <a:rPr lang="en-US" dirty="0" smtClean="0"/>
              <a:t>ELIGIBILITY:</a:t>
            </a:r>
          </a:p>
          <a:p>
            <a:r>
              <a:rPr lang="en-US" dirty="0" smtClean="0"/>
              <a:t>Must be a small group, not an ALE (Applicable Large Employer) in prior CY</a:t>
            </a:r>
          </a:p>
          <a:p>
            <a:r>
              <a:rPr lang="en-US" dirty="0" smtClean="0"/>
              <a:t>Controlled Group Rules apply under Section 416</a:t>
            </a:r>
          </a:p>
          <a:p>
            <a:r>
              <a:rPr lang="en-US" dirty="0" smtClean="0"/>
              <a:t>Must not offer a group health plan</a:t>
            </a:r>
          </a:p>
          <a:p>
            <a:r>
              <a:rPr lang="en-US" dirty="0" smtClean="0"/>
              <a:t>REQUIREMENTS:</a:t>
            </a:r>
          </a:p>
          <a:p>
            <a:pPr lvl="1"/>
            <a:r>
              <a:rPr lang="en-US" sz="1400" dirty="0" smtClean="0"/>
              <a:t>Offered on same terms to all eligible employees</a:t>
            </a:r>
          </a:p>
          <a:p>
            <a:pPr lvl="1"/>
            <a:r>
              <a:rPr lang="en-US" sz="1400" dirty="0" smtClean="0"/>
              <a:t>Benefit </a:t>
            </a:r>
            <a:r>
              <a:rPr lang="en-US" sz="1400" dirty="0"/>
              <a:t>may vary based on the cost of health insurance tied to the </a:t>
            </a:r>
            <a:r>
              <a:rPr lang="en-US" sz="1400" dirty="0" smtClean="0"/>
              <a:t>employee’s age </a:t>
            </a:r>
            <a:r>
              <a:rPr lang="en-US" sz="1400" dirty="0"/>
              <a:t>and/or number of family members covered. Thus, an employer could </a:t>
            </a:r>
            <a:r>
              <a:rPr lang="en-US" sz="1400" dirty="0" smtClean="0"/>
              <a:t>provide a </a:t>
            </a:r>
            <a:r>
              <a:rPr lang="en-US" sz="1400" dirty="0"/>
              <a:t>greater benefit to an employee who is older or covers multiple family members</a:t>
            </a:r>
            <a:r>
              <a:rPr lang="en-US" sz="1400" dirty="0" smtClean="0"/>
              <a:t>.</a:t>
            </a:r>
          </a:p>
          <a:p>
            <a:pPr lvl="1"/>
            <a:r>
              <a:rPr lang="en-US" sz="1400" dirty="0" smtClean="0"/>
              <a:t>Reimburse medical expenses under 213(d) list. </a:t>
            </a:r>
          </a:p>
          <a:p>
            <a:pPr lvl="1"/>
            <a:r>
              <a:rPr lang="en-US" sz="1400" dirty="0" smtClean="0"/>
              <a:t>May reimburse premiums for individual health insurance policy.</a:t>
            </a:r>
          </a:p>
          <a:p>
            <a:pPr lvl="1"/>
            <a:endParaRPr lang="en-US" sz="1400" dirty="0"/>
          </a:p>
        </p:txBody>
      </p:sp>
      <p:sp>
        <p:nvSpPr>
          <p:cNvPr id="4" name="TextBox 3"/>
          <p:cNvSpPr txBox="1"/>
          <p:nvPr/>
        </p:nvSpPr>
        <p:spPr>
          <a:xfrm>
            <a:off x="1069848" y="1493985"/>
            <a:ext cx="9804099" cy="369332"/>
          </a:xfrm>
          <a:prstGeom prst="rect">
            <a:avLst/>
          </a:prstGeom>
          <a:solidFill>
            <a:schemeClr val="accent1"/>
          </a:solid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971" y="5868733"/>
            <a:ext cx="3236976" cy="606933"/>
          </a:xfrm>
          <a:prstGeom prst="rect">
            <a:avLst/>
          </a:prstGeom>
        </p:spPr>
      </p:pic>
    </p:spTree>
    <p:extLst>
      <p:ext uri="{BB962C8B-B14F-4D97-AF65-F5344CB8AC3E}">
        <p14:creationId xmlns:p14="http://schemas.microsoft.com/office/powerpoint/2010/main" val="3215305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183" y="146880"/>
            <a:ext cx="10058400" cy="1609344"/>
          </a:xfrm>
        </p:spPr>
        <p:txBody>
          <a:bodyPr/>
          <a:lstStyle/>
          <a:p>
            <a:r>
              <a:rPr lang="en-US" dirty="0" smtClean="0"/>
              <a:t>Requirements, cont.,</a:t>
            </a:r>
            <a:endParaRPr lang="en-US" dirty="0"/>
          </a:p>
        </p:txBody>
      </p:sp>
      <p:sp>
        <p:nvSpPr>
          <p:cNvPr id="3" name="Content Placeholder 2"/>
          <p:cNvSpPr>
            <a:spLocks noGrp="1"/>
          </p:cNvSpPr>
          <p:nvPr>
            <p:ph idx="1"/>
          </p:nvPr>
        </p:nvSpPr>
        <p:spPr/>
        <p:txBody>
          <a:bodyPr/>
          <a:lstStyle/>
          <a:p>
            <a:r>
              <a:rPr lang="en-US" dirty="0" smtClean="0"/>
              <a:t>Reimbursements under the Qualified HRA cannot exceed $4,950 for the employee only or $10,000 for family coverage. </a:t>
            </a:r>
          </a:p>
          <a:p>
            <a:pPr lvl="1"/>
            <a:r>
              <a:rPr lang="en-US" sz="1600" dirty="0"/>
              <a:t>These amounts are pro-rated for an employee who is covered for a partial year </a:t>
            </a:r>
            <a:r>
              <a:rPr lang="en-US" sz="1600" dirty="0" smtClean="0"/>
              <a:t>or where </a:t>
            </a:r>
            <a:r>
              <a:rPr lang="en-US" sz="1600" dirty="0"/>
              <a:t>there is a </a:t>
            </a:r>
            <a:r>
              <a:rPr lang="en-US" sz="1600" dirty="0" smtClean="0"/>
              <a:t>short plan year.</a:t>
            </a:r>
          </a:p>
          <a:p>
            <a:r>
              <a:rPr lang="en-US" dirty="0" smtClean="0"/>
              <a:t>Employees must provide “proof of coverage”. Reimbursements are not subject to income or employment taxes to the employer or employee </a:t>
            </a:r>
            <a:r>
              <a:rPr lang="en-US" u="sng" dirty="0" smtClean="0"/>
              <a:t>if</a:t>
            </a:r>
            <a:r>
              <a:rPr lang="en-US" dirty="0" smtClean="0"/>
              <a:t> the employee has “minimum essential coverage.”</a:t>
            </a:r>
            <a:endParaRPr lang="en-US" u="sng" dirty="0" smtClean="0"/>
          </a:p>
          <a:p>
            <a:r>
              <a:rPr lang="en-US" dirty="0" smtClean="0"/>
              <a:t>Employees not covered under MEC will be taxed on reimbursements on W-2. </a:t>
            </a:r>
          </a:p>
          <a:p>
            <a:r>
              <a:rPr lang="en-US" dirty="0" smtClean="0"/>
              <a:t>QSEHRA must be funded solely by the employer. No employee salary reduction contributions are allowed.</a:t>
            </a:r>
          </a:p>
          <a:p>
            <a:r>
              <a:rPr lang="en-US" dirty="0" smtClean="0"/>
              <a:t>Premium Tax Credit through Marketplace – no double dipping. </a:t>
            </a:r>
          </a:p>
        </p:txBody>
      </p:sp>
      <p:sp>
        <p:nvSpPr>
          <p:cNvPr id="4" name="TextBox 3"/>
          <p:cNvSpPr txBox="1"/>
          <p:nvPr/>
        </p:nvSpPr>
        <p:spPr>
          <a:xfrm>
            <a:off x="1069848" y="1384818"/>
            <a:ext cx="9804099" cy="369332"/>
          </a:xfrm>
          <a:prstGeom prst="rect">
            <a:avLst/>
          </a:prstGeom>
          <a:solidFill>
            <a:schemeClr val="accent1"/>
          </a:solid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988" y="5930451"/>
            <a:ext cx="3236976" cy="606933"/>
          </a:xfrm>
          <a:prstGeom prst="rect">
            <a:avLst/>
          </a:prstGeom>
        </p:spPr>
      </p:pic>
    </p:spTree>
    <p:extLst>
      <p:ext uri="{BB962C8B-B14F-4D97-AF65-F5344CB8AC3E}">
        <p14:creationId xmlns:p14="http://schemas.microsoft.com/office/powerpoint/2010/main" val="334081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19875"/>
            <a:ext cx="10058400" cy="1609344"/>
          </a:xfrm>
        </p:spPr>
        <p:txBody>
          <a:bodyPr/>
          <a:lstStyle/>
          <a:p>
            <a:r>
              <a:rPr lang="en-US" dirty="0" smtClean="0"/>
              <a:t>Requirements, Cont.,</a:t>
            </a:r>
            <a:endParaRPr lang="en-US" dirty="0"/>
          </a:p>
        </p:txBody>
      </p:sp>
      <p:sp>
        <p:nvSpPr>
          <p:cNvPr id="3" name="Content Placeholder 2"/>
          <p:cNvSpPr>
            <a:spLocks noGrp="1"/>
          </p:cNvSpPr>
          <p:nvPr>
            <p:ph idx="1"/>
          </p:nvPr>
        </p:nvSpPr>
        <p:spPr/>
        <p:txBody>
          <a:bodyPr/>
          <a:lstStyle/>
          <a:p>
            <a:r>
              <a:rPr lang="en-US" dirty="0"/>
              <a:t>QSEHRA coverage will adversely affect employees’ eligibility for premium subsidies for individual insurance policies bought through a state health insurance exchange.  The extent of the adverse effect depends upon whether the individual health insurance is “affordable” after factoring in the QSEHRA benefit.  If health insurance is affordable after factoring in the QSEHRA benefit, the employee loses entitlement to the premium subsidy altogether.  If health insurance is not affordable after factoring in the QSEHRA benefit, the employee’s monthly premium subsidy is reduced by one-twelfth of the employee’s annual QSEHRA benefit.</a:t>
            </a:r>
          </a:p>
          <a:p>
            <a:r>
              <a:rPr lang="en-US" dirty="0"/>
              <a:t>Employers must notify eligible employees about the QSEHRA at least 90 days </a:t>
            </a:r>
            <a:r>
              <a:rPr lang="en-US" dirty="0" smtClean="0"/>
              <a:t>before </a:t>
            </a:r>
            <a:r>
              <a:rPr lang="en-US" dirty="0"/>
              <a:t>the beginning of each plan year and upon initial eligibility</a:t>
            </a:r>
            <a:r>
              <a:rPr lang="en-US" dirty="0" smtClean="0"/>
              <a:t>.</a:t>
            </a:r>
          </a:p>
          <a:p>
            <a:r>
              <a:rPr lang="en-US" i="1" dirty="0" smtClean="0"/>
              <a:t>*This is not an exhaustive list of requirements…. Please see QSEHRA’s law for full details. </a:t>
            </a:r>
            <a:endParaRPr lang="en-US" i="1" dirty="0"/>
          </a:p>
        </p:txBody>
      </p:sp>
      <p:sp>
        <p:nvSpPr>
          <p:cNvPr id="4" name="TextBox 3"/>
          <p:cNvSpPr txBox="1"/>
          <p:nvPr/>
        </p:nvSpPr>
        <p:spPr>
          <a:xfrm>
            <a:off x="1069848" y="1559887"/>
            <a:ext cx="9804099" cy="369332"/>
          </a:xfrm>
          <a:prstGeom prst="rect">
            <a:avLst/>
          </a:prstGeom>
          <a:solidFill>
            <a:schemeClr val="accent1"/>
          </a:solid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272" y="5818105"/>
            <a:ext cx="3236976" cy="606933"/>
          </a:xfrm>
          <a:prstGeom prst="rect">
            <a:avLst/>
          </a:prstGeom>
        </p:spPr>
      </p:pic>
    </p:spTree>
    <p:extLst>
      <p:ext uri="{BB962C8B-B14F-4D97-AF65-F5344CB8AC3E}">
        <p14:creationId xmlns:p14="http://schemas.microsoft.com/office/powerpoint/2010/main" val="452259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H.S.A. Basics</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7468" y="5556280"/>
            <a:ext cx="3236976" cy="606933"/>
          </a:xfrm>
          <a:prstGeom prst="rect">
            <a:avLst/>
          </a:prstGeom>
        </p:spPr>
      </p:pic>
    </p:spTree>
    <p:extLst>
      <p:ext uri="{BB962C8B-B14F-4D97-AF65-F5344CB8AC3E}">
        <p14:creationId xmlns:p14="http://schemas.microsoft.com/office/powerpoint/2010/main" val="2713688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Two parts: Health plan + savings </a:t>
            </a:r>
            <a:r>
              <a:rPr lang="en-US" sz="4400" dirty="0" smtClean="0"/>
              <a:t>account</a:t>
            </a:r>
            <a:endParaRPr lang="en-US"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4946543"/>
              </p:ext>
            </p:extLst>
          </p:nvPr>
        </p:nvGraphicFramePr>
        <p:xfrm>
          <a:off x="1069975" y="2120900"/>
          <a:ext cx="10058400" cy="370840"/>
        </p:xfrm>
        <a:graphic>
          <a:graphicData uri="http://schemas.openxmlformats.org/drawingml/2006/table">
            <a:tbl>
              <a:tblPr firstRow="1" bandRow="1">
                <a:tableStyleId>{5C22544A-7EE6-4342-B048-85BDC9FD1C3A}</a:tableStyleId>
              </a:tblPr>
              <a:tblGrid>
                <a:gridCol w="10058400"/>
              </a:tblGrid>
              <a:tr h="370840">
                <a:tc>
                  <a:txBody>
                    <a:bodyPr/>
                    <a:lstStyle/>
                    <a:p>
                      <a:endParaRPr lang="en-US" dirty="0"/>
                    </a:p>
                  </a:txBody>
                  <a:tcPr/>
                </a:tc>
              </a:tr>
            </a:tbl>
          </a:graphicData>
        </a:graphic>
      </p:graphicFrame>
      <p:pic>
        <p:nvPicPr>
          <p:cNvPr id="5" name="Picture 4" descr="health plan blue.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0628" y="2988276"/>
            <a:ext cx="2971800" cy="2952565"/>
          </a:xfrm>
          <a:prstGeom prst="rect">
            <a:avLst/>
          </a:prstGeom>
        </p:spPr>
      </p:pic>
      <p:pic>
        <p:nvPicPr>
          <p:cNvPr id="6" name="Picture 5" descr="HSA purple.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5027" y="2988275"/>
            <a:ext cx="2971800" cy="2952565"/>
          </a:xfrm>
          <a:prstGeom prst="rect">
            <a:avLst/>
          </a:prstGeom>
        </p:spPr>
      </p:pic>
      <p:sp>
        <p:nvSpPr>
          <p:cNvPr id="7" name="Plus 6"/>
          <p:cNvSpPr/>
          <p:nvPr/>
        </p:nvSpPr>
        <p:spPr>
          <a:xfrm>
            <a:off x="5459627" y="4147751"/>
            <a:ext cx="838200" cy="762000"/>
          </a:xfrm>
          <a:prstGeom prst="mathPlu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08" y="6133908"/>
            <a:ext cx="3236976" cy="606933"/>
          </a:xfrm>
          <a:prstGeom prst="rect">
            <a:avLst/>
          </a:prstGeom>
        </p:spPr>
      </p:pic>
    </p:spTree>
    <p:extLst>
      <p:ext uri="{BB962C8B-B14F-4D97-AF65-F5344CB8AC3E}">
        <p14:creationId xmlns:p14="http://schemas.microsoft.com/office/powerpoint/2010/main" val="184643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0" y="-659"/>
            <a:ext cx="10058400" cy="1609344"/>
          </a:xfrm>
        </p:spPr>
        <p:txBody>
          <a:bodyPr/>
          <a:lstStyle/>
          <a:p>
            <a:r>
              <a:rPr lang="en-US" dirty="0" smtClean="0"/>
              <a:t>HRA Basics</a:t>
            </a:r>
            <a:endParaRPr lang="en-US" dirty="0"/>
          </a:p>
        </p:txBody>
      </p:sp>
      <p:sp>
        <p:nvSpPr>
          <p:cNvPr id="3" name="Content Placeholder 2"/>
          <p:cNvSpPr>
            <a:spLocks noGrp="1"/>
          </p:cNvSpPr>
          <p:nvPr>
            <p:ph idx="1"/>
          </p:nvPr>
        </p:nvSpPr>
        <p:spPr/>
        <p:txBody>
          <a:bodyPr/>
          <a:lstStyle/>
          <a:p>
            <a:r>
              <a:rPr lang="en-US" dirty="0" smtClean="0"/>
              <a:t>Account </a:t>
            </a:r>
            <a:r>
              <a:rPr lang="en-US" dirty="0"/>
              <a:t>is owned and “funded” by the employer</a:t>
            </a:r>
          </a:p>
          <a:p>
            <a:r>
              <a:rPr lang="en-US" dirty="0"/>
              <a:t>Must be “integrated” with a qualified ACA health plan (except retiree-only HRA)</a:t>
            </a:r>
          </a:p>
          <a:p>
            <a:r>
              <a:rPr lang="en-US" dirty="0"/>
              <a:t>Funds are not expensed </a:t>
            </a:r>
            <a:br>
              <a:rPr lang="en-US" dirty="0"/>
            </a:br>
            <a:r>
              <a:rPr lang="en-US" dirty="0"/>
              <a:t>until they are reimbursed</a:t>
            </a:r>
          </a:p>
          <a:p>
            <a:r>
              <a:rPr lang="en-US" dirty="0"/>
              <a:t>A plan document is required</a:t>
            </a:r>
          </a:p>
          <a:p>
            <a:endParaRPr lang="en-US" dirty="0"/>
          </a:p>
        </p:txBody>
      </p:sp>
      <p:pic>
        <p:nvPicPr>
          <p:cNvPr id="4" name="Picture 3" descr="stack of money minion.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9458" y="3146854"/>
            <a:ext cx="4168790" cy="3496962"/>
          </a:xfrm>
          <a:prstGeom prst="rect">
            <a:avLst/>
          </a:prstGeom>
        </p:spPr>
      </p:pic>
      <p:sp>
        <p:nvSpPr>
          <p:cNvPr id="5" name="TextBox 4"/>
          <p:cNvSpPr txBox="1"/>
          <p:nvPr/>
        </p:nvSpPr>
        <p:spPr>
          <a:xfrm>
            <a:off x="274360" y="1239353"/>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02" y="5868687"/>
            <a:ext cx="3237472" cy="607026"/>
          </a:xfrm>
          <a:prstGeom prst="rect">
            <a:avLst/>
          </a:prstGeom>
        </p:spPr>
      </p:pic>
    </p:spTree>
    <p:extLst>
      <p:ext uri="{BB962C8B-B14F-4D97-AF65-F5344CB8AC3E}">
        <p14:creationId xmlns:p14="http://schemas.microsoft.com/office/powerpoint/2010/main" val="3185572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Two parts: Health plan + savings </a:t>
            </a:r>
            <a:r>
              <a:rPr lang="en-US" sz="4400" dirty="0" smtClean="0"/>
              <a:t>account</a:t>
            </a:r>
            <a:endParaRPr lang="en-US"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011520"/>
              </p:ext>
            </p:extLst>
          </p:nvPr>
        </p:nvGraphicFramePr>
        <p:xfrm>
          <a:off x="1069975" y="2120900"/>
          <a:ext cx="10058400" cy="370840"/>
        </p:xfrm>
        <a:graphic>
          <a:graphicData uri="http://schemas.openxmlformats.org/drawingml/2006/table">
            <a:tbl>
              <a:tblPr firstRow="1" bandRow="1">
                <a:tableStyleId>{5C22544A-7EE6-4342-B048-85BDC9FD1C3A}</a:tableStyleId>
              </a:tblPr>
              <a:tblGrid>
                <a:gridCol w="10058400"/>
              </a:tblGrid>
              <a:tr h="370840">
                <a:tc>
                  <a:txBody>
                    <a:bodyPr/>
                    <a:lstStyle/>
                    <a:p>
                      <a:endParaRPr lang="en-US" dirty="0"/>
                    </a:p>
                  </a:txBody>
                  <a:tcPr/>
                </a:tc>
              </a:tr>
            </a:tbl>
          </a:graphicData>
        </a:graphic>
      </p:graphicFrame>
      <p:pic>
        <p:nvPicPr>
          <p:cNvPr id="5" name="Picture 4" descr="health plan blue.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0628" y="2988276"/>
            <a:ext cx="2971800" cy="2952565"/>
          </a:xfrm>
          <a:prstGeom prst="rect">
            <a:avLst/>
          </a:prstGeom>
        </p:spPr>
      </p:pic>
      <p:pic>
        <p:nvPicPr>
          <p:cNvPr id="6" name="Picture 5" descr="HSA purple.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5027" y="2988275"/>
            <a:ext cx="2971800" cy="2952565"/>
          </a:xfrm>
          <a:prstGeom prst="rect">
            <a:avLst/>
          </a:prstGeom>
        </p:spPr>
      </p:pic>
      <p:sp>
        <p:nvSpPr>
          <p:cNvPr id="7" name="Plus 6"/>
          <p:cNvSpPr/>
          <p:nvPr/>
        </p:nvSpPr>
        <p:spPr>
          <a:xfrm>
            <a:off x="5459627" y="4147751"/>
            <a:ext cx="838200" cy="762000"/>
          </a:xfrm>
          <a:prstGeom prst="mathPlus">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8339" y="5940840"/>
            <a:ext cx="3236976" cy="606933"/>
          </a:xfrm>
          <a:prstGeom prst="rect">
            <a:avLst/>
          </a:prstGeom>
        </p:spPr>
      </p:pic>
    </p:spTree>
    <p:extLst>
      <p:ext uri="{BB962C8B-B14F-4D97-AF65-F5344CB8AC3E}">
        <p14:creationId xmlns:p14="http://schemas.microsoft.com/office/powerpoint/2010/main" val="1370722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HSA-powered health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921875"/>
              </p:ext>
            </p:extLst>
          </p:nvPr>
        </p:nvGraphicFramePr>
        <p:xfrm>
          <a:off x="1069975" y="2120900"/>
          <a:ext cx="10058400" cy="370840"/>
        </p:xfrm>
        <a:graphic>
          <a:graphicData uri="http://schemas.openxmlformats.org/drawingml/2006/table">
            <a:tbl>
              <a:tblPr firstRow="1" bandRow="1">
                <a:tableStyleId>{5C22544A-7EE6-4342-B048-85BDC9FD1C3A}</a:tableStyleId>
              </a:tblPr>
              <a:tblGrid>
                <a:gridCol w="10058400"/>
              </a:tblGrid>
              <a:tr h="370840">
                <a:tc>
                  <a:txBody>
                    <a:bodyPr/>
                    <a:lstStyle/>
                    <a:p>
                      <a:endParaRPr lang="en-US" dirty="0"/>
                    </a:p>
                  </a:txBody>
                  <a:tcPr/>
                </a:tc>
              </a:tr>
            </a:tbl>
          </a:graphicData>
        </a:graphic>
      </p:graphicFrame>
      <p:pic>
        <p:nvPicPr>
          <p:cNvPr id="5" name="Picture 4" descr="CMYK App icon 1024 x 102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8756" y="3321309"/>
            <a:ext cx="2819400" cy="2819400"/>
          </a:xfrm>
          <a:prstGeom prst="rect">
            <a:avLst/>
          </a:prstGeom>
        </p:spPr>
      </p:pic>
      <p:sp>
        <p:nvSpPr>
          <p:cNvPr id="6" name="Rectangle 5"/>
          <p:cNvSpPr/>
          <p:nvPr/>
        </p:nvSpPr>
        <p:spPr>
          <a:xfrm>
            <a:off x="6099048" y="3484514"/>
            <a:ext cx="4053016" cy="2492990"/>
          </a:xfrm>
          <a:prstGeom prst="rect">
            <a:avLst/>
          </a:prstGeom>
        </p:spPr>
        <p:txBody>
          <a:bodyPr wrap="square">
            <a:spAutoFit/>
          </a:bodyPr>
          <a:lstStyle/>
          <a:p>
            <a:pPr lvl="0"/>
            <a:r>
              <a:rPr lang="en-US" sz="2400" b="1" dirty="0">
                <a:solidFill>
                  <a:srgbClr val="0070B9"/>
                </a:solidFill>
              </a:rPr>
              <a:t>Minimum deductible</a:t>
            </a:r>
          </a:p>
          <a:p>
            <a:r>
              <a:rPr lang="en-US" sz="2400" dirty="0"/>
              <a:t>$1,350 single (2018)</a:t>
            </a:r>
          </a:p>
          <a:p>
            <a:r>
              <a:rPr lang="en-US" sz="2400" dirty="0"/>
              <a:t>$2,700 family (2018)</a:t>
            </a:r>
          </a:p>
          <a:p>
            <a:endParaRPr lang="en-US" sz="1200" dirty="0"/>
          </a:p>
          <a:p>
            <a:r>
              <a:rPr lang="en-US" sz="2400" b="1" dirty="0">
                <a:solidFill>
                  <a:srgbClr val="0070B9"/>
                </a:solidFill>
              </a:rPr>
              <a:t>Maximum OOP</a:t>
            </a:r>
          </a:p>
          <a:p>
            <a:r>
              <a:rPr lang="en-US" sz="2400" dirty="0"/>
              <a:t>$6,650 single (2018)</a:t>
            </a:r>
          </a:p>
          <a:p>
            <a:r>
              <a:rPr lang="en-US" sz="2400" dirty="0"/>
              <a:t>$13,300 family (2018)</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272" y="6140709"/>
            <a:ext cx="3236976" cy="606933"/>
          </a:xfrm>
          <a:prstGeom prst="rect">
            <a:avLst/>
          </a:prstGeom>
        </p:spPr>
      </p:pic>
    </p:spTree>
    <p:extLst>
      <p:ext uri="{BB962C8B-B14F-4D97-AF65-F5344CB8AC3E}">
        <p14:creationId xmlns:p14="http://schemas.microsoft.com/office/powerpoint/2010/main" val="3817404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copays before the </a:t>
            </a:r>
            <a:r>
              <a:rPr lang="en-US" dirty="0" smtClean="0"/>
              <a:t>deductible</a:t>
            </a:r>
            <a:br>
              <a:rPr lang="en-US" dirty="0" smtClean="0"/>
            </a:br>
            <a:endParaRPr lang="en-US" dirty="0"/>
          </a:p>
        </p:txBody>
      </p:sp>
      <p:pic>
        <p:nvPicPr>
          <p:cNvPr id="4" name="Content Placeholder 3" descr="copays.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077304" y="2120900"/>
            <a:ext cx="4043741" cy="4051300"/>
          </a:xfrm>
          <a:prstGeom prst="rect">
            <a:avLst/>
          </a:prstGeom>
        </p:spPr>
      </p:pic>
      <p:sp>
        <p:nvSpPr>
          <p:cNvPr id="3" name="TextBox 2"/>
          <p:cNvSpPr txBox="1"/>
          <p:nvPr/>
        </p:nvSpPr>
        <p:spPr>
          <a:xfrm>
            <a:off x="1069848" y="1553440"/>
            <a:ext cx="9804099" cy="369332"/>
          </a:xfrm>
          <a:prstGeom prst="rect">
            <a:avLst/>
          </a:prstGeom>
          <a:solidFill>
            <a:schemeClr val="accent1"/>
          </a:solidFill>
        </p:spPr>
        <p:txBody>
          <a:bodyPr wrap="square" rtlCol="0">
            <a:spAutoFit/>
          </a:bodyPr>
          <a:lstStyle/>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045" y="6172200"/>
            <a:ext cx="3236976" cy="606933"/>
          </a:xfrm>
          <a:prstGeom prst="rect">
            <a:avLst/>
          </a:prstGeom>
        </p:spPr>
      </p:pic>
    </p:spTree>
    <p:extLst>
      <p:ext uri="{BB962C8B-B14F-4D97-AF65-F5344CB8AC3E}">
        <p14:creationId xmlns:p14="http://schemas.microsoft.com/office/powerpoint/2010/main" val="4134006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4574" y="260698"/>
            <a:ext cx="10058400" cy="1609344"/>
          </a:xfrm>
        </p:spPr>
        <p:txBody>
          <a:bodyPr/>
          <a:lstStyle/>
          <a:p>
            <a:r>
              <a:rPr lang="en-US" dirty="0"/>
              <a:t>Preventive care covered </a:t>
            </a:r>
            <a:r>
              <a:rPr lang="en-US" dirty="0" smtClean="0"/>
              <a:t>up-front</a:t>
            </a:r>
            <a:endParaRPr lang="en-US" dirty="0"/>
          </a:p>
        </p:txBody>
      </p:sp>
      <p:pic>
        <p:nvPicPr>
          <p:cNvPr id="6" name="Content Placeholder 5" descr="preventative care-06.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076052" y="2093976"/>
            <a:ext cx="4754880" cy="4838690"/>
          </a:xfrm>
          <a:prstGeom prst="rect">
            <a:avLst/>
          </a:prstGeom>
        </p:spPr>
      </p:pic>
      <p:sp>
        <p:nvSpPr>
          <p:cNvPr id="5" name="TextBox 4"/>
          <p:cNvSpPr txBox="1"/>
          <p:nvPr/>
        </p:nvSpPr>
        <p:spPr>
          <a:xfrm>
            <a:off x="765047" y="1724644"/>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932" y="5920174"/>
            <a:ext cx="3236976" cy="606933"/>
          </a:xfrm>
          <a:prstGeom prst="rect">
            <a:avLst/>
          </a:prstGeom>
        </p:spPr>
      </p:pic>
    </p:spTree>
    <p:extLst>
      <p:ext uri="{BB962C8B-B14F-4D97-AF65-F5344CB8AC3E}">
        <p14:creationId xmlns:p14="http://schemas.microsoft.com/office/powerpoint/2010/main" val="2135926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91550"/>
            <a:ext cx="10058400" cy="1609344"/>
          </a:xfrm>
        </p:spPr>
        <p:txBody>
          <a:bodyPr/>
          <a:lstStyle/>
          <a:p>
            <a:r>
              <a:rPr lang="en-US" dirty="0"/>
              <a:t>Health savings accounts</a:t>
            </a:r>
          </a:p>
        </p:txBody>
      </p:sp>
      <p:sp>
        <p:nvSpPr>
          <p:cNvPr id="3" name="Content Placeholder 2"/>
          <p:cNvSpPr>
            <a:spLocks noGrp="1"/>
          </p:cNvSpPr>
          <p:nvPr>
            <p:ph idx="1"/>
          </p:nvPr>
        </p:nvSpPr>
        <p:spPr/>
        <p:txBody>
          <a:bodyPr/>
          <a:lstStyle/>
          <a:p>
            <a:pPr marL="0" indent="0">
              <a:spcAft>
                <a:spcPts val="600"/>
              </a:spcAft>
              <a:buNone/>
            </a:pPr>
            <a:r>
              <a:rPr lang="en-US" sz="2800" b="1" dirty="0">
                <a:solidFill>
                  <a:srgbClr val="0070B9"/>
                </a:solidFill>
              </a:rPr>
              <a:t>2018 contribution limits</a:t>
            </a:r>
          </a:p>
          <a:p>
            <a:pPr>
              <a:spcAft>
                <a:spcPts val="600"/>
              </a:spcAft>
            </a:pPr>
            <a:r>
              <a:rPr lang="en-US" sz="2800" dirty="0"/>
              <a:t>Single: $3,450</a:t>
            </a:r>
          </a:p>
          <a:p>
            <a:pPr>
              <a:spcAft>
                <a:spcPts val="600"/>
              </a:spcAft>
            </a:pPr>
            <a:r>
              <a:rPr lang="en-US" sz="2800" dirty="0"/>
              <a:t>Family: $6,900 </a:t>
            </a:r>
          </a:p>
          <a:p>
            <a:pPr>
              <a:spcAft>
                <a:spcPts val="600"/>
              </a:spcAft>
            </a:pPr>
            <a:r>
              <a:rPr lang="en-US" sz="2800" dirty="0"/>
              <a:t>Ages 55+:	$1,000 catch-up</a:t>
            </a:r>
          </a:p>
          <a:p>
            <a:endParaRPr lang="en-US" dirty="0"/>
          </a:p>
        </p:txBody>
      </p:sp>
      <p:pic>
        <p:nvPicPr>
          <p:cNvPr id="4" name="Picture 3" descr="HSA purple.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0767" y="1928326"/>
            <a:ext cx="3747796" cy="3723539"/>
          </a:xfrm>
          <a:prstGeom prst="rect">
            <a:avLst/>
          </a:prstGeom>
        </p:spPr>
      </p:pic>
      <p:sp>
        <p:nvSpPr>
          <p:cNvPr id="5" name="TextBox 4"/>
          <p:cNvSpPr txBox="1"/>
          <p:nvPr/>
        </p:nvSpPr>
        <p:spPr>
          <a:xfrm>
            <a:off x="946280" y="1531562"/>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272" y="5976158"/>
            <a:ext cx="3236976" cy="606933"/>
          </a:xfrm>
          <a:prstGeom prst="rect">
            <a:avLst/>
          </a:prstGeom>
        </p:spPr>
      </p:pic>
    </p:spTree>
    <p:extLst>
      <p:ext uri="{BB962C8B-B14F-4D97-AF65-F5344CB8AC3E}">
        <p14:creationId xmlns:p14="http://schemas.microsoft.com/office/powerpoint/2010/main" val="297838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926" y="196307"/>
            <a:ext cx="10058400" cy="1609344"/>
          </a:xfrm>
        </p:spPr>
        <p:txBody>
          <a:bodyPr/>
          <a:lstStyle/>
          <a:p>
            <a:r>
              <a:rPr lang="en-US" dirty="0"/>
              <a:t>Any frequency until filing deadline</a:t>
            </a:r>
          </a:p>
        </p:txBody>
      </p:sp>
      <p:pic>
        <p:nvPicPr>
          <p:cNvPr id="4" name="Content Placeholder 3" descr="calendar.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79774" y="1729014"/>
            <a:ext cx="4173904" cy="4051300"/>
          </a:xfrm>
          <a:prstGeom prst="rect">
            <a:avLst/>
          </a:prstGeom>
        </p:spPr>
      </p:pic>
      <p:sp>
        <p:nvSpPr>
          <p:cNvPr id="5" name="Rectangle 4"/>
          <p:cNvSpPr/>
          <p:nvPr/>
        </p:nvSpPr>
        <p:spPr>
          <a:xfrm>
            <a:off x="5770925" y="2200392"/>
            <a:ext cx="5117899" cy="3108543"/>
          </a:xfrm>
          <a:prstGeom prst="rect">
            <a:avLst/>
          </a:prstGeom>
        </p:spPr>
        <p:txBody>
          <a:bodyPr wrap="square">
            <a:spAutoFit/>
          </a:bodyPr>
          <a:lstStyle/>
          <a:p>
            <a:r>
              <a:rPr lang="en-US" sz="2800" dirty="0"/>
              <a:t>Contributions may be made with any frequency the account holder desires in equal installments or in one lump sum as late as the tax filing deadline of the following year.</a:t>
            </a:r>
          </a:p>
        </p:txBody>
      </p:sp>
      <p:sp>
        <p:nvSpPr>
          <p:cNvPr id="6" name="TextBox 5"/>
          <p:cNvSpPr txBox="1"/>
          <p:nvPr/>
        </p:nvSpPr>
        <p:spPr>
          <a:xfrm>
            <a:off x="979774" y="1449023"/>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6897" y="5780314"/>
            <a:ext cx="3236976" cy="606933"/>
          </a:xfrm>
          <a:prstGeom prst="rect">
            <a:avLst/>
          </a:prstGeom>
        </p:spPr>
      </p:pic>
    </p:spTree>
    <p:extLst>
      <p:ext uri="{BB962C8B-B14F-4D97-AF65-F5344CB8AC3E}">
        <p14:creationId xmlns:p14="http://schemas.microsoft.com/office/powerpoint/2010/main" val="39622288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146881"/>
            <a:ext cx="10058400" cy="1609344"/>
          </a:xfrm>
        </p:spPr>
        <p:txBody>
          <a:bodyPr/>
          <a:lstStyle/>
          <a:p>
            <a:r>
              <a:rPr lang="en-US" dirty="0"/>
              <a:t>Eligible expenses</a:t>
            </a:r>
          </a:p>
        </p:txBody>
      </p:sp>
      <p:pic>
        <p:nvPicPr>
          <p:cNvPr id="4" name="Content Placeholder 3" descr="expenses.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036450" y="2120900"/>
            <a:ext cx="4125450" cy="4051300"/>
          </a:xfrm>
          <a:prstGeom prst="rect">
            <a:avLst/>
          </a:prstGeom>
        </p:spPr>
      </p:pic>
      <p:sp>
        <p:nvSpPr>
          <p:cNvPr id="5" name="TextBox 4"/>
          <p:cNvSpPr txBox="1"/>
          <p:nvPr/>
        </p:nvSpPr>
        <p:spPr>
          <a:xfrm>
            <a:off x="1069975" y="1569231"/>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906" y="5565267"/>
            <a:ext cx="3236976" cy="606933"/>
          </a:xfrm>
          <a:prstGeom prst="rect">
            <a:avLst/>
          </a:prstGeom>
        </p:spPr>
      </p:pic>
    </p:spTree>
    <p:extLst>
      <p:ext uri="{BB962C8B-B14F-4D97-AF65-F5344CB8AC3E}">
        <p14:creationId xmlns:p14="http://schemas.microsoft.com/office/powerpoint/2010/main" val="3556659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421" y="111693"/>
            <a:ext cx="10058400" cy="1609344"/>
          </a:xfrm>
        </p:spPr>
        <p:txBody>
          <a:bodyPr/>
          <a:lstStyle/>
          <a:p>
            <a:r>
              <a:rPr lang="en-US" dirty="0"/>
              <a:t>Other eligible expenses</a:t>
            </a:r>
          </a:p>
        </p:txBody>
      </p:sp>
      <p:pic>
        <p:nvPicPr>
          <p:cNvPr id="4" name="Content Placeholder 3" descr="Dental.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29613" y="1808584"/>
            <a:ext cx="2304288" cy="2293545"/>
          </a:xfrm>
          <a:prstGeom prst="rect">
            <a:avLst/>
          </a:prstGeom>
        </p:spPr>
      </p:pic>
      <p:pic>
        <p:nvPicPr>
          <p:cNvPr id="5" name="Picture 4" descr="Hearing.ai"/>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9613" y="4277223"/>
            <a:ext cx="2304288" cy="2289374"/>
          </a:xfrm>
          <a:prstGeom prst="rect">
            <a:avLst/>
          </a:prstGeom>
        </p:spPr>
      </p:pic>
      <p:pic>
        <p:nvPicPr>
          <p:cNvPr id="6" name="Picture 5" descr="Vision.ai"/>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1425" y="1812755"/>
            <a:ext cx="2304288" cy="2289374"/>
          </a:xfrm>
          <a:prstGeom prst="rect">
            <a:avLst/>
          </a:prstGeom>
        </p:spPr>
      </p:pic>
      <p:pic>
        <p:nvPicPr>
          <p:cNvPr id="7" name="Picture 6" descr="chiropractic.ai"/>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91425" y="4277223"/>
            <a:ext cx="2304288" cy="2289374"/>
          </a:xfrm>
          <a:prstGeom prst="rect">
            <a:avLst/>
          </a:prstGeom>
        </p:spPr>
      </p:pic>
      <p:sp>
        <p:nvSpPr>
          <p:cNvPr id="8" name="TextBox 7"/>
          <p:cNvSpPr txBox="1"/>
          <p:nvPr/>
        </p:nvSpPr>
        <p:spPr>
          <a:xfrm>
            <a:off x="938042" y="1351705"/>
            <a:ext cx="9804099" cy="369332"/>
          </a:xfrm>
          <a:prstGeom prst="rect">
            <a:avLst/>
          </a:prstGeom>
          <a:solidFill>
            <a:schemeClr val="accent1"/>
          </a:solidFill>
        </p:spPr>
        <p:txBody>
          <a:bodyPr wrap="square" rtlCol="0">
            <a:spAutoFit/>
          </a:bodyPr>
          <a:lstStyle/>
          <a:p>
            <a:endParaRPr lang="en-US"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5713" y="5649586"/>
            <a:ext cx="3236976" cy="606933"/>
          </a:xfrm>
          <a:prstGeom prst="rect">
            <a:avLst/>
          </a:prstGeom>
        </p:spPr>
      </p:pic>
    </p:spTree>
    <p:extLst>
      <p:ext uri="{BB962C8B-B14F-4D97-AF65-F5344CB8AC3E}">
        <p14:creationId xmlns:p14="http://schemas.microsoft.com/office/powerpoint/2010/main" val="4185090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12783"/>
            <a:ext cx="10058400" cy="1609344"/>
          </a:xfrm>
        </p:spPr>
        <p:txBody>
          <a:bodyPr/>
          <a:lstStyle/>
          <a:p>
            <a:r>
              <a:rPr lang="en-US" dirty="0"/>
              <a:t>Certain insurance premiums</a:t>
            </a:r>
          </a:p>
        </p:txBody>
      </p:sp>
      <p:pic>
        <p:nvPicPr>
          <p:cNvPr id="4" name="Content Placeholder 3" descr="idcard.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25435" y="2428551"/>
            <a:ext cx="3572415" cy="2143449"/>
          </a:xfrm>
          <a:prstGeom prst="rect">
            <a:avLst/>
          </a:prstGeom>
        </p:spPr>
      </p:pic>
      <p:sp>
        <p:nvSpPr>
          <p:cNvPr id="5" name="Rectangle 4"/>
          <p:cNvSpPr/>
          <p:nvPr/>
        </p:nvSpPr>
        <p:spPr>
          <a:xfrm>
            <a:off x="5032248" y="2428551"/>
            <a:ext cx="6096000" cy="2961901"/>
          </a:xfrm>
          <a:prstGeom prst="rect">
            <a:avLst/>
          </a:prstGeom>
        </p:spPr>
        <p:txBody>
          <a:bodyPr>
            <a:spAutoFit/>
          </a:bodyPr>
          <a:lstStyle/>
          <a:p>
            <a:r>
              <a:rPr lang="en-US" sz="2400" b="1" dirty="0">
                <a:solidFill>
                  <a:srgbClr val="0070B9"/>
                </a:solidFill>
              </a:rPr>
              <a:t>HSAs can be used to pay for certain insurance premiums:</a:t>
            </a:r>
          </a:p>
          <a:p>
            <a:pPr marL="342900" indent="-342900">
              <a:lnSpc>
                <a:spcPct val="130000"/>
              </a:lnSpc>
              <a:buFont typeface="Arial"/>
              <a:buChar char="•"/>
            </a:pPr>
            <a:r>
              <a:rPr lang="en-US" sz="2400" dirty="0"/>
              <a:t>COBRA </a:t>
            </a:r>
          </a:p>
          <a:p>
            <a:pPr marL="342900" indent="-342900">
              <a:buFont typeface="Arial"/>
              <a:buChar char="•"/>
            </a:pPr>
            <a:r>
              <a:rPr lang="en-US" sz="2400" dirty="0"/>
              <a:t>Insurance premiums while receiving unemployment</a:t>
            </a:r>
          </a:p>
          <a:p>
            <a:pPr marL="342900" indent="-342900">
              <a:lnSpc>
                <a:spcPct val="130000"/>
              </a:lnSpc>
              <a:buFont typeface="Arial"/>
              <a:buChar char="•"/>
            </a:pPr>
            <a:r>
              <a:rPr lang="en-US" sz="2400" dirty="0"/>
              <a:t>Long-term care insurance</a:t>
            </a:r>
          </a:p>
          <a:p>
            <a:pPr marL="342900" indent="-342900">
              <a:lnSpc>
                <a:spcPct val="130000"/>
              </a:lnSpc>
              <a:buFont typeface="Arial"/>
              <a:buChar char="•"/>
            </a:pPr>
            <a:r>
              <a:rPr lang="en-US" sz="2400" dirty="0"/>
              <a:t>Medicare, parts B &amp; D</a:t>
            </a:r>
          </a:p>
        </p:txBody>
      </p:sp>
      <p:sp>
        <p:nvSpPr>
          <p:cNvPr id="6" name="TextBox 5"/>
          <p:cNvSpPr txBox="1"/>
          <p:nvPr/>
        </p:nvSpPr>
        <p:spPr>
          <a:xfrm>
            <a:off x="1069847" y="1724644"/>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272" y="5845529"/>
            <a:ext cx="3236976" cy="606933"/>
          </a:xfrm>
          <a:prstGeom prst="rect">
            <a:avLst/>
          </a:prstGeom>
        </p:spPr>
      </p:pic>
    </p:spTree>
    <p:extLst>
      <p:ext uri="{BB962C8B-B14F-4D97-AF65-F5344CB8AC3E}">
        <p14:creationId xmlns:p14="http://schemas.microsoft.com/office/powerpoint/2010/main" val="2929457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4" y="212783"/>
            <a:ext cx="10058400" cy="1609344"/>
          </a:xfrm>
        </p:spPr>
        <p:txBody>
          <a:bodyPr/>
          <a:lstStyle/>
          <a:p>
            <a:r>
              <a:rPr lang="en-US" u="sng" dirty="0"/>
              <a:t>NOT</a:t>
            </a:r>
            <a:r>
              <a:rPr lang="en-US" dirty="0"/>
              <a:t> use it or lose it</a:t>
            </a:r>
          </a:p>
        </p:txBody>
      </p:sp>
      <p:pic>
        <p:nvPicPr>
          <p:cNvPr id="4" name="Content Placeholder 3" descr="use it or keep it.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319058" y="2120900"/>
            <a:ext cx="3560233" cy="4051300"/>
          </a:xfrm>
          <a:prstGeom prst="rect">
            <a:avLst/>
          </a:prstGeom>
        </p:spPr>
      </p:pic>
      <p:sp>
        <p:nvSpPr>
          <p:cNvPr id="5" name="TextBox 4"/>
          <p:cNvSpPr txBox="1"/>
          <p:nvPr/>
        </p:nvSpPr>
        <p:spPr>
          <a:xfrm>
            <a:off x="1069974" y="1602182"/>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673" y="5868733"/>
            <a:ext cx="3236976" cy="606933"/>
          </a:xfrm>
          <a:prstGeom prst="rect">
            <a:avLst/>
          </a:prstGeom>
        </p:spPr>
      </p:pic>
    </p:spTree>
    <p:extLst>
      <p:ext uri="{BB962C8B-B14F-4D97-AF65-F5344CB8AC3E}">
        <p14:creationId xmlns:p14="http://schemas.microsoft.com/office/powerpoint/2010/main" val="2265741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156" y="0"/>
            <a:ext cx="10058400" cy="1609344"/>
          </a:xfrm>
        </p:spPr>
        <p:txBody>
          <a:bodyPr/>
          <a:lstStyle/>
          <a:p>
            <a:r>
              <a:rPr lang="en-US" dirty="0"/>
              <a:t>HRA funding</a:t>
            </a:r>
          </a:p>
        </p:txBody>
      </p:sp>
      <p:pic>
        <p:nvPicPr>
          <p:cNvPr id="4" name="Content Placeholder 3" descr="piggy bank minion.ai"/>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9848" y="2093976"/>
            <a:ext cx="3035808" cy="3493008"/>
          </a:xfrm>
          <a:prstGeom prst="rect">
            <a:avLst/>
          </a:prstGeom>
        </p:spPr>
      </p:pic>
      <p:sp>
        <p:nvSpPr>
          <p:cNvPr id="5" name="Rectangle 4"/>
          <p:cNvSpPr/>
          <p:nvPr/>
        </p:nvSpPr>
        <p:spPr>
          <a:xfrm>
            <a:off x="4105656" y="1999976"/>
            <a:ext cx="6096000" cy="3681008"/>
          </a:xfrm>
          <a:prstGeom prst="rect">
            <a:avLst/>
          </a:prstGeom>
        </p:spPr>
        <p:txBody>
          <a:bodyPr>
            <a:spAutoFit/>
          </a:bodyPr>
          <a:lstStyle/>
          <a:p>
            <a:pPr marL="342900" lvl="0" indent="-342900" defTabSz="914400" eaLnBrk="0" fontAlgn="base" hangingPunct="0">
              <a:spcBef>
                <a:spcPct val="20000"/>
              </a:spcBef>
              <a:spcAft>
                <a:spcPct val="0"/>
              </a:spcAft>
              <a:buFontTx/>
              <a:buChar char="•"/>
            </a:pPr>
            <a:r>
              <a:rPr lang="en-US" sz="2200" kern="0" dirty="0">
                <a:solidFill>
                  <a:srgbClr val="404040"/>
                </a:solidFill>
                <a:latin typeface="Arial"/>
              </a:rPr>
              <a:t>Employer funding only</a:t>
            </a:r>
            <a:br>
              <a:rPr lang="en-US" sz="2200" kern="0" dirty="0">
                <a:solidFill>
                  <a:srgbClr val="404040"/>
                </a:solidFill>
                <a:latin typeface="Arial"/>
              </a:rPr>
            </a:br>
            <a:r>
              <a:rPr lang="en-US" sz="2200" kern="0" dirty="0">
                <a:solidFill>
                  <a:srgbClr val="404040"/>
                </a:solidFill>
                <a:latin typeface="Arial"/>
              </a:rPr>
              <a:t>(not considered income </a:t>
            </a:r>
            <a:br>
              <a:rPr lang="en-US" sz="2200" kern="0" dirty="0">
                <a:solidFill>
                  <a:srgbClr val="404040"/>
                </a:solidFill>
                <a:latin typeface="Arial"/>
              </a:rPr>
            </a:br>
            <a:r>
              <a:rPr lang="en-US" sz="2200" kern="0" dirty="0">
                <a:solidFill>
                  <a:srgbClr val="404040"/>
                </a:solidFill>
                <a:latin typeface="Arial"/>
              </a:rPr>
              <a:t>for employees)</a:t>
            </a:r>
          </a:p>
          <a:p>
            <a:pPr marL="342900" lvl="0" indent="-342900" defTabSz="914400" eaLnBrk="0" fontAlgn="base" hangingPunct="0">
              <a:spcBef>
                <a:spcPct val="20000"/>
              </a:spcBef>
              <a:spcAft>
                <a:spcPct val="0"/>
              </a:spcAft>
              <a:buFontTx/>
              <a:buChar char="•"/>
            </a:pPr>
            <a:r>
              <a:rPr lang="en-US" sz="2200" kern="0" dirty="0">
                <a:solidFill>
                  <a:srgbClr val="404040"/>
                </a:solidFill>
                <a:latin typeface="Arial"/>
              </a:rPr>
              <a:t>Amount determined by the employer (no maximum)</a:t>
            </a:r>
          </a:p>
          <a:p>
            <a:pPr marL="342900" lvl="0" indent="-342900" defTabSz="914400" eaLnBrk="0" fontAlgn="base" hangingPunct="0">
              <a:spcBef>
                <a:spcPct val="20000"/>
              </a:spcBef>
              <a:spcAft>
                <a:spcPct val="0"/>
              </a:spcAft>
              <a:buFontTx/>
              <a:buChar char="•"/>
            </a:pPr>
            <a:r>
              <a:rPr lang="en-US" sz="2200" kern="0" dirty="0">
                <a:solidFill>
                  <a:srgbClr val="404040"/>
                </a:solidFill>
                <a:latin typeface="Arial"/>
              </a:rPr>
              <a:t>Funds may roll over at the discretion of the employer (remaining funds belong to </a:t>
            </a:r>
            <a:br>
              <a:rPr lang="en-US" sz="2200" kern="0" dirty="0">
                <a:solidFill>
                  <a:srgbClr val="404040"/>
                </a:solidFill>
                <a:latin typeface="Arial"/>
              </a:rPr>
            </a:br>
            <a:r>
              <a:rPr lang="en-US" sz="2200" kern="0" dirty="0">
                <a:solidFill>
                  <a:srgbClr val="404040"/>
                </a:solidFill>
                <a:latin typeface="Arial"/>
              </a:rPr>
              <a:t>the employer)</a:t>
            </a:r>
          </a:p>
          <a:p>
            <a:pPr marL="342900" lvl="0" indent="-342900" defTabSz="914400" eaLnBrk="0" fontAlgn="base" hangingPunct="0">
              <a:spcBef>
                <a:spcPct val="20000"/>
              </a:spcBef>
              <a:spcAft>
                <a:spcPct val="0"/>
              </a:spcAft>
              <a:buFontTx/>
              <a:buChar char="•"/>
            </a:pPr>
            <a:r>
              <a:rPr lang="en-US" sz="2200" kern="0" dirty="0">
                <a:solidFill>
                  <a:srgbClr val="404040"/>
                </a:solidFill>
                <a:latin typeface="Arial"/>
              </a:rPr>
              <a:t>No money is set aside in a </a:t>
            </a:r>
            <a:r>
              <a:rPr lang="en-US" sz="2200" kern="0" dirty="0" smtClean="0">
                <a:solidFill>
                  <a:srgbClr val="404040"/>
                </a:solidFill>
                <a:latin typeface="Arial"/>
              </a:rPr>
              <a:t>trust - pay </a:t>
            </a:r>
            <a:r>
              <a:rPr lang="en-US" sz="2200" kern="0" dirty="0">
                <a:solidFill>
                  <a:srgbClr val="404040"/>
                </a:solidFill>
                <a:latin typeface="Arial"/>
              </a:rPr>
              <a:t>as you go system</a:t>
            </a:r>
            <a:r>
              <a:rPr lang="en-US" sz="2200" kern="0" dirty="0" smtClean="0">
                <a:solidFill>
                  <a:srgbClr val="404040"/>
                </a:solidFill>
                <a:latin typeface="Arial"/>
              </a:rPr>
              <a:t>.</a:t>
            </a:r>
          </a:p>
        </p:txBody>
      </p:sp>
      <p:sp>
        <p:nvSpPr>
          <p:cNvPr id="6" name="TextBox 5"/>
          <p:cNvSpPr txBox="1"/>
          <p:nvPr/>
        </p:nvSpPr>
        <p:spPr>
          <a:xfrm>
            <a:off x="397557" y="1240012"/>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5882774"/>
            <a:ext cx="3236976" cy="606933"/>
          </a:xfrm>
          <a:prstGeom prst="rect">
            <a:avLst/>
          </a:prstGeom>
        </p:spPr>
      </p:pic>
    </p:spTree>
    <p:extLst>
      <p:ext uri="{BB962C8B-B14F-4D97-AF65-F5344CB8AC3E}">
        <p14:creationId xmlns:p14="http://schemas.microsoft.com/office/powerpoint/2010/main" val="36241771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12784"/>
            <a:ext cx="10058400" cy="1609344"/>
          </a:xfrm>
        </p:spPr>
        <p:txBody>
          <a:bodyPr/>
          <a:lstStyle/>
          <a:p>
            <a:r>
              <a:rPr lang="en-US" dirty="0"/>
              <a:t>Funds roll over</a:t>
            </a:r>
            <a:r>
              <a:rPr lang="is-IS" dirty="0"/>
              <a:t>…</a:t>
            </a:r>
            <a:endParaRPr lang="en-US" dirty="0"/>
          </a:p>
        </p:txBody>
      </p:sp>
      <p:sp>
        <p:nvSpPr>
          <p:cNvPr id="5" name="Content Placeholder 4"/>
          <p:cNvSpPr>
            <a:spLocks noGrp="1"/>
          </p:cNvSpPr>
          <p:nvPr>
            <p:ph idx="1"/>
          </p:nvPr>
        </p:nvSpPr>
        <p:spPr/>
        <p:txBody>
          <a:bodyPr/>
          <a:lstStyle/>
          <a:p>
            <a:endParaRPr lang="en-US" dirty="0"/>
          </a:p>
        </p:txBody>
      </p:sp>
      <p:sp>
        <p:nvSpPr>
          <p:cNvPr id="6" name="Oval 5"/>
          <p:cNvSpPr/>
          <p:nvPr/>
        </p:nvSpPr>
        <p:spPr>
          <a:xfrm>
            <a:off x="4232148" y="2279904"/>
            <a:ext cx="3733800" cy="3733800"/>
          </a:xfrm>
          <a:prstGeom prst="ellipse">
            <a:avLst/>
          </a:prstGeom>
          <a:solidFill>
            <a:srgbClr val="53934F"/>
          </a:solidFill>
          <a:ln w="25400" cap="flat" cmpd="sng" algn="ctr">
            <a:noFill/>
            <a:prstDash val="solid"/>
          </a:ln>
          <a:effectLst/>
        </p:spPr>
        <p:txBody>
          <a:bodyPr tIns="0" bIns="41148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5000" b="1" i="0" u="none" strike="noStrike" kern="0" cap="none" spc="0" normalizeH="0" baseline="0" noProof="0" dirty="0" smtClean="0">
                <a:ln>
                  <a:noFill/>
                </a:ln>
                <a:solidFill>
                  <a:srgbClr val="FFFFFF"/>
                </a:solidFill>
                <a:effectLst/>
                <a:uLnTx/>
                <a:uFillTx/>
                <a:latin typeface="Arial"/>
                <a:ea typeface="+mn-ea"/>
                <a:cs typeface="Arial"/>
              </a:rPr>
              <a:t>$</a:t>
            </a:r>
          </a:p>
        </p:txBody>
      </p:sp>
      <p:sp>
        <p:nvSpPr>
          <p:cNvPr id="7" name="TextBox 6"/>
          <p:cNvSpPr txBox="1"/>
          <p:nvPr/>
        </p:nvSpPr>
        <p:spPr>
          <a:xfrm>
            <a:off x="1069848" y="1488162"/>
            <a:ext cx="9804099" cy="369332"/>
          </a:xfrm>
          <a:prstGeom prst="rect">
            <a:avLst/>
          </a:prstGeom>
          <a:solidFill>
            <a:schemeClr val="accent1"/>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79" y="6013704"/>
            <a:ext cx="3236976" cy="606933"/>
          </a:xfrm>
          <a:prstGeom prst="rect">
            <a:avLst/>
          </a:prstGeom>
        </p:spPr>
      </p:pic>
    </p:spTree>
    <p:extLst>
      <p:ext uri="{BB962C8B-B14F-4D97-AF65-F5344CB8AC3E}">
        <p14:creationId xmlns:p14="http://schemas.microsoft.com/office/powerpoint/2010/main" val="315931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8" presetClass="emph" presetSubtype="0" fill="hold" grpId="0" nodeType="withEffect">
                                  <p:stCondLst>
                                    <p:cond delay="0"/>
                                  </p:stCondLst>
                                  <p:childTnLst>
                                    <p:animRot by="21600000">
                                      <p:cBhvr>
                                        <p:cTn id="10" dur="1000" fill="hold"/>
                                        <p:tgtEl>
                                          <p:spTgt spid="6"/>
                                        </p:tgtEl>
                                        <p:attrNameLst>
                                          <p:attrName>r</p:attrName>
                                        </p:attrNameLst>
                                      </p:cBhvr>
                                    </p:animRot>
                                  </p:childTnLst>
                                </p:cTn>
                              </p:par>
                            </p:childTnLst>
                          </p:cTn>
                        </p:par>
                        <p:par>
                          <p:cTn id="11" fill="hold">
                            <p:stCondLst>
                              <p:cond delay="1000"/>
                            </p:stCondLst>
                            <p:childTnLst>
                              <p:par>
                                <p:cTn id="12" presetID="2" presetClass="exit" presetSubtype="2" fill="hold" grpId="2" nodeType="afterEffect">
                                  <p:stCondLst>
                                    <p:cond delay="0"/>
                                  </p:stCondLst>
                                  <p:childTnLst>
                                    <p:anim calcmode="lin" valueType="num">
                                      <p:cBhvr additive="base">
                                        <p:cTn id="13" dur="1000"/>
                                        <p:tgtEl>
                                          <p:spTgt spid="6"/>
                                        </p:tgtEl>
                                        <p:attrNameLst>
                                          <p:attrName>ppt_x</p:attrName>
                                        </p:attrNameLst>
                                      </p:cBhvr>
                                      <p:tavLst>
                                        <p:tav tm="0">
                                          <p:val>
                                            <p:strVal val="ppt_x"/>
                                          </p:val>
                                        </p:tav>
                                        <p:tav tm="100000">
                                          <p:val>
                                            <p:strVal val="1+ppt_w/2"/>
                                          </p:val>
                                        </p:tav>
                                      </p:tavLst>
                                    </p:anim>
                                    <p:anim calcmode="lin" valueType="num">
                                      <p:cBhvr additive="base">
                                        <p:cTn id="14" dur="1000"/>
                                        <p:tgtEl>
                                          <p:spTgt spid="6"/>
                                        </p:tgtEl>
                                        <p:attrNameLst>
                                          <p:attrName>ppt_y</p:attrName>
                                        </p:attrNameLst>
                                      </p:cBhvr>
                                      <p:tavLst>
                                        <p:tav tm="0">
                                          <p:val>
                                            <p:strVal val="ppt_y"/>
                                          </p:val>
                                        </p:tav>
                                        <p:tav tm="100000">
                                          <p:val>
                                            <p:strVal val="ppt_y"/>
                                          </p:val>
                                        </p:tav>
                                      </p:tavLst>
                                    </p:anim>
                                    <p:set>
                                      <p:cBhvr>
                                        <p:cTn id="15" dur="1" fill="hold">
                                          <p:stCondLst>
                                            <p:cond delay="999"/>
                                          </p:stCondLst>
                                        </p:cTn>
                                        <p:tgtEl>
                                          <p:spTgt spid="6"/>
                                        </p:tgtEl>
                                        <p:attrNameLst>
                                          <p:attrName>style.visibility</p:attrName>
                                        </p:attrNameLst>
                                      </p:cBhvr>
                                      <p:to>
                                        <p:strVal val="hidden"/>
                                      </p:to>
                                    </p:set>
                                  </p:childTnLst>
                                </p:cTn>
                              </p:par>
                              <p:par>
                                <p:cTn id="16" presetID="8" presetClass="emph" presetSubtype="0" fill="hold" grpId="3" nodeType="withEffect">
                                  <p:stCondLst>
                                    <p:cond delay="0"/>
                                  </p:stCondLst>
                                  <p:childTnLst>
                                    <p:animRot by="21600000">
                                      <p:cBhvr>
                                        <p:cTn id="17"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Title 3" descr="black 5"/>
          <p:cNvSpPr>
            <a:spLocks noGrp="1"/>
          </p:cNvSpPr>
          <p:nvPr>
            <p:ph type="title"/>
          </p:nvPr>
        </p:nvSpPr>
        <p:spPr>
          <a:xfrm>
            <a:off x="1232050" y="355103"/>
            <a:ext cx="8153400" cy="685800"/>
          </a:xfrm>
          <a:prstGeom prst="rect">
            <a:avLst/>
          </a:prstGeom>
        </p:spPr>
        <p:txBody>
          <a:bodyPr>
            <a:normAutofit fontScale="90000"/>
          </a:bodyPr>
          <a:lstStyle/>
          <a:p>
            <a:r>
              <a:rPr lang="en-US" dirty="0" smtClean="0"/>
              <a:t>…a</a:t>
            </a:r>
            <a:r>
              <a:rPr lang="en-US" dirty="0" smtClean="0">
                <a:effectLst/>
              </a:rPr>
              <a:t>nd over</a:t>
            </a:r>
          </a:p>
        </p:txBody>
      </p:sp>
      <p:sp>
        <p:nvSpPr>
          <p:cNvPr id="6" name="Content Placeholder 1"/>
          <p:cNvSpPr>
            <a:spLocks noGrp="1"/>
          </p:cNvSpPr>
          <p:nvPr>
            <p:ph idx="1"/>
          </p:nvPr>
        </p:nvSpPr>
        <p:spPr>
          <a:xfrm>
            <a:off x="1232050" y="2139361"/>
            <a:ext cx="7772400" cy="1249363"/>
          </a:xfrm>
        </p:spPr>
        <p:txBody>
          <a:bodyPr/>
          <a:lstStyle/>
          <a:p>
            <a:pPr marL="0" indent="0">
              <a:buNone/>
            </a:pPr>
            <a:r>
              <a:rPr lang="en-US" sz="2400" dirty="0"/>
              <a:t>Accounts grow over time as unused funds roll over </a:t>
            </a:r>
            <a:br>
              <a:rPr lang="en-US" sz="2400" dirty="0"/>
            </a:br>
            <a:r>
              <a:rPr lang="en-US" sz="2400" dirty="0"/>
              <a:t>from year to year and earn tax-free interest and/or investment income.</a:t>
            </a:r>
          </a:p>
        </p:txBody>
      </p:sp>
      <p:sp>
        <p:nvSpPr>
          <p:cNvPr id="8" name="Oval 7"/>
          <p:cNvSpPr/>
          <p:nvPr/>
        </p:nvSpPr>
        <p:spPr>
          <a:xfrm>
            <a:off x="3733800" y="3435178"/>
            <a:ext cx="2594918" cy="2622877"/>
          </a:xfrm>
          <a:prstGeom prst="ellipse">
            <a:avLst/>
          </a:prstGeom>
          <a:solidFill>
            <a:srgbClr val="53934F"/>
          </a:solidFill>
          <a:ln>
            <a:noFill/>
          </a:ln>
        </p:spPr>
        <p:style>
          <a:lnRef idx="2">
            <a:schemeClr val="accent1"/>
          </a:lnRef>
          <a:fillRef idx="1">
            <a:schemeClr val="lt1"/>
          </a:fillRef>
          <a:effectRef idx="0">
            <a:schemeClr val="accent1"/>
          </a:effectRef>
          <a:fontRef idx="minor">
            <a:schemeClr val="dk1"/>
          </a:fontRef>
        </p:style>
        <p:txBody>
          <a:bodyPr tIns="0" bIns="411480" rtlCol="0" anchor="ctr"/>
          <a:lstStyle/>
          <a:p>
            <a:pPr algn="ctr"/>
            <a:r>
              <a:rPr lang="en-US" sz="17500" b="1" dirty="0">
                <a:solidFill>
                  <a:schemeClr val="bg1"/>
                </a:solidFill>
                <a:latin typeface="Arial"/>
                <a:cs typeface="Arial"/>
              </a:rPr>
              <a:t>$</a:t>
            </a:r>
          </a:p>
        </p:txBody>
      </p:sp>
      <p:sp>
        <p:nvSpPr>
          <p:cNvPr id="9" name="Slide Number Placeholder 3"/>
          <p:cNvSpPr>
            <a:spLocks noGrp="1"/>
          </p:cNvSpPr>
          <p:nvPr>
            <p:ph type="sldNum" sz="quarter" idx="10"/>
          </p:nvPr>
        </p:nvSpPr>
        <p:spPr>
          <a:xfrm>
            <a:off x="10210800" y="6416676"/>
            <a:ext cx="304800" cy="365125"/>
          </a:xfrm>
        </p:spPr>
        <p:txBody>
          <a:bodyPr/>
          <a:lstStyle/>
          <a:p>
            <a:pPr>
              <a:defRPr/>
            </a:pPr>
            <a:endParaRPr lang="en-US" dirty="0"/>
          </a:p>
        </p:txBody>
      </p:sp>
      <p:sp>
        <p:nvSpPr>
          <p:cNvPr id="10" name="TextBox 9"/>
          <p:cNvSpPr txBox="1"/>
          <p:nvPr/>
        </p:nvSpPr>
        <p:spPr>
          <a:xfrm>
            <a:off x="490121" y="6058055"/>
            <a:ext cx="6306126" cy="523220"/>
          </a:xfrm>
          <a:prstGeom prst="rect">
            <a:avLst/>
          </a:prstGeom>
          <a:noFill/>
        </p:spPr>
        <p:txBody>
          <a:bodyPr wrap="square" rtlCol="0">
            <a:spAutoFit/>
          </a:bodyPr>
          <a:lstStyle/>
          <a:p>
            <a:pPr algn="r"/>
            <a:r>
              <a:rPr lang="en-US" sz="1400" dirty="0">
                <a:solidFill>
                  <a:schemeClr val="bg2">
                    <a:lumMod val="75000"/>
                  </a:schemeClr>
                </a:solidFill>
              </a:rPr>
              <a:t>HSA investments are subject to risk and are not FDIC insured. Investment options and thresholds may vary and are subject to change.</a:t>
            </a:r>
          </a:p>
        </p:txBody>
      </p:sp>
      <p:sp>
        <p:nvSpPr>
          <p:cNvPr id="7" name="TextBox 6"/>
          <p:cNvSpPr txBox="1"/>
          <p:nvPr/>
        </p:nvSpPr>
        <p:spPr>
          <a:xfrm>
            <a:off x="1232050" y="1271375"/>
            <a:ext cx="9804099" cy="369332"/>
          </a:xfrm>
          <a:prstGeom prst="rect">
            <a:avLst/>
          </a:prstGeom>
          <a:solidFill>
            <a:schemeClr val="accent1"/>
          </a:solidFill>
        </p:spPr>
        <p:txBody>
          <a:bodyPr wrap="square" rtlCol="0">
            <a:spAutoFit/>
          </a:bodyPr>
          <a:lstStyle/>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909" y="5513405"/>
            <a:ext cx="3236976" cy="606933"/>
          </a:xfrm>
          <a:prstGeom prst="rect">
            <a:avLst/>
          </a:prstGeom>
        </p:spPr>
      </p:pic>
    </p:spTree>
    <p:extLst>
      <p:ext uri="{BB962C8B-B14F-4D97-AF65-F5344CB8AC3E}">
        <p14:creationId xmlns:p14="http://schemas.microsoft.com/office/powerpoint/2010/main" val="40411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8" presetClass="emph" presetSubtype="0" fill="hold" grpId="0" nodeType="withEffect">
                                  <p:stCondLst>
                                    <p:cond delay="0"/>
                                  </p:stCondLst>
                                  <p:childTnLst>
                                    <p:animRot by="21600000">
                                      <p:cBhvr>
                                        <p:cTn id="10" dur="1000" fill="hold"/>
                                        <p:tgtEl>
                                          <p:spTgt spid="8"/>
                                        </p:tgtEl>
                                        <p:attrNameLst>
                                          <p:attrName>r</p:attrName>
                                        </p:attrNameLst>
                                      </p:cBhvr>
                                    </p:animRot>
                                  </p:childTnLst>
                                </p:cTn>
                              </p:par>
                            </p:childTnLst>
                          </p:cTn>
                        </p:par>
                        <p:par>
                          <p:cTn id="11" fill="hold">
                            <p:stCondLst>
                              <p:cond delay="1000"/>
                            </p:stCondLst>
                            <p:childTnLst>
                              <p:par>
                                <p:cTn id="12" presetID="2" presetClass="exit" presetSubtype="2" fill="hold" grpId="2" nodeType="afterEffect">
                                  <p:stCondLst>
                                    <p:cond delay="0"/>
                                  </p:stCondLst>
                                  <p:childTnLst>
                                    <p:anim calcmode="lin" valueType="num">
                                      <p:cBhvr additive="base">
                                        <p:cTn id="13" dur="1000"/>
                                        <p:tgtEl>
                                          <p:spTgt spid="8"/>
                                        </p:tgtEl>
                                        <p:attrNameLst>
                                          <p:attrName>ppt_x</p:attrName>
                                        </p:attrNameLst>
                                      </p:cBhvr>
                                      <p:tavLst>
                                        <p:tav tm="0">
                                          <p:val>
                                            <p:strVal val="ppt_x"/>
                                          </p:val>
                                        </p:tav>
                                        <p:tav tm="100000">
                                          <p:val>
                                            <p:strVal val="1+ppt_w/2"/>
                                          </p:val>
                                        </p:tav>
                                      </p:tavLst>
                                    </p:anim>
                                    <p:anim calcmode="lin" valueType="num">
                                      <p:cBhvr additive="base">
                                        <p:cTn id="14" dur="1000"/>
                                        <p:tgtEl>
                                          <p:spTgt spid="8"/>
                                        </p:tgtEl>
                                        <p:attrNameLst>
                                          <p:attrName>ppt_y</p:attrName>
                                        </p:attrNameLst>
                                      </p:cBhvr>
                                      <p:tavLst>
                                        <p:tav tm="0">
                                          <p:val>
                                            <p:strVal val="ppt_y"/>
                                          </p:val>
                                        </p:tav>
                                        <p:tav tm="100000">
                                          <p:val>
                                            <p:strVal val="ppt_y"/>
                                          </p:val>
                                        </p:tav>
                                      </p:tavLst>
                                    </p:anim>
                                    <p:set>
                                      <p:cBhvr>
                                        <p:cTn id="15" dur="1" fill="hold">
                                          <p:stCondLst>
                                            <p:cond delay="999"/>
                                          </p:stCondLst>
                                        </p:cTn>
                                        <p:tgtEl>
                                          <p:spTgt spid="8"/>
                                        </p:tgtEl>
                                        <p:attrNameLst>
                                          <p:attrName>style.visibility</p:attrName>
                                        </p:attrNameLst>
                                      </p:cBhvr>
                                      <p:to>
                                        <p:strVal val="hidden"/>
                                      </p:to>
                                    </p:set>
                                  </p:childTnLst>
                                </p:cTn>
                              </p:par>
                              <p:par>
                                <p:cTn id="16" presetID="8" presetClass="emph" presetSubtype="0" fill="hold" grpId="3" nodeType="withEffect">
                                  <p:stCondLst>
                                    <p:cond delay="0"/>
                                  </p:stCondLst>
                                  <p:childTnLst>
                                    <p:animRot by="21600000">
                                      <p:cBhvr>
                                        <p:cTn id="17" dur="1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295161"/>
            <a:ext cx="10058400" cy="1609344"/>
          </a:xfrm>
        </p:spPr>
        <p:txBody>
          <a:bodyPr/>
          <a:lstStyle/>
          <a:p>
            <a:r>
              <a:rPr lang="en-US" dirty="0"/>
              <a:t>Take it with you</a:t>
            </a:r>
          </a:p>
        </p:txBody>
      </p:sp>
      <p:pic>
        <p:nvPicPr>
          <p:cNvPr id="4" name="Content Placeholder 3" descr="portable.pn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93539" y="2120900"/>
            <a:ext cx="4211272" cy="4051300"/>
          </a:xfrm>
          <a:prstGeom prst="rect">
            <a:avLst/>
          </a:prstGeom>
        </p:spPr>
      </p:pic>
      <p:sp>
        <p:nvSpPr>
          <p:cNvPr id="5" name="TextBox 4"/>
          <p:cNvSpPr txBox="1"/>
          <p:nvPr/>
        </p:nvSpPr>
        <p:spPr>
          <a:xfrm>
            <a:off x="1012182" y="1535173"/>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58" y="5966827"/>
            <a:ext cx="3236976" cy="606933"/>
          </a:xfrm>
          <a:prstGeom prst="rect">
            <a:avLst/>
          </a:prstGeom>
        </p:spPr>
      </p:pic>
    </p:spTree>
    <p:extLst>
      <p:ext uri="{BB962C8B-B14F-4D97-AF65-F5344CB8AC3E}">
        <p14:creationId xmlns:p14="http://schemas.microsoft.com/office/powerpoint/2010/main" val="3933391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4" y="155119"/>
            <a:ext cx="10058400" cy="1609344"/>
          </a:xfrm>
        </p:spPr>
        <p:txBody>
          <a:bodyPr/>
          <a:lstStyle/>
          <a:p>
            <a:r>
              <a:rPr lang="en-US" dirty="0"/>
              <a:t>Save on taxes, budget for future</a:t>
            </a:r>
          </a:p>
        </p:txBody>
      </p:sp>
      <p:pic>
        <p:nvPicPr>
          <p:cNvPr id="4" name="Content Placeholder 3" descr="minion_moneybags.ai"/>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270603" y="2317978"/>
            <a:ext cx="3657143" cy="3657143"/>
          </a:xfrm>
          <a:prstGeom prst="rect">
            <a:avLst/>
          </a:prstGeom>
        </p:spPr>
      </p:pic>
      <p:sp>
        <p:nvSpPr>
          <p:cNvPr id="5" name="TextBox 4"/>
          <p:cNvSpPr txBox="1"/>
          <p:nvPr/>
        </p:nvSpPr>
        <p:spPr>
          <a:xfrm>
            <a:off x="913328" y="1764463"/>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398" y="5975121"/>
            <a:ext cx="3236976" cy="606933"/>
          </a:xfrm>
          <a:prstGeom prst="rect">
            <a:avLst/>
          </a:prstGeom>
        </p:spPr>
      </p:pic>
    </p:spTree>
    <p:extLst>
      <p:ext uri="{BB962C8B-B14F-4D97-AF65-F5344CB8AC3E}">
        <p14:creationId xmlns:p14="http://schemas.microsoft.com/office/powerpoint/2010/main" val="27049617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12783"/>
            <a:ext cx="10058400" cy="1609344"/>
          </a:xfrm>
        </p:spPr>
        <p:txBody>
          <a:bodyPr/>
          <a:lstStyle/>
          <a:p>
            <a:r>
              <a:rPr lang="en-US" dirty="0"/>
              <a:t>Triple tax benefit</a:t>
            </a:r>
          </a:p>
        </p:txBody>
      </p:sp>
      <p:pic>
        <p:nvPicPr>
          <p:cNvPr id="4" name="Picture 4" descr="ice cream-19.pn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15408" y="2093976"/>
            <a:ext cx="3657607" cy="3657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4811486" y="2491618"/>
            <a:ext cx="6316762" cy="2862322"/>
          </a:xfrm>
          <a:prstGeom prst="rect">
            <a:avLst/>
          </a:prstGeom>
        </p:spPr>
        <p:txBody>
          <a:bodyPr wrap="square">
            <a:spAutoFit/>
          </a:bodyPr>
          <a:lstStyle/>
          <a:p>
            <a:pPr marL="457200" indent="-457200">
              <a:spcAft>
                <a:spcPts val="1200"/>
              </a:spcAft>
              <a:buFont typeface="+mj-lt"/>
              <a:buAutoNum type="arabicPeriod"/>
              <a:defRPr/>
            </a:pPr>
            <a:r>
              <a:rPr lang="en-US" sz="3200" dirty="0">
                <a:solidFill>
                  <a:srgbClr val="0070B9"/>
                </a:solidFill>
              </a:rPr>
              <a:t>Contributions are tax-deductible</a:t>
            </a:r>
          </a:p>
          <a:p>
            <a:pPr marL="457200" indent="-457200">
              <a:spcAft>
                <a:spcPts val="1200"/>
              </a:spcAft>
              <a:buFont typeface="+mj-lt"/>
              <a:buAutoNum type="arabicPeriod"/>
              <a:defRPr/>
            </a:pPr>
            <a:r>
              <a:rPr lang="en-US" sz="3200" dirty="0">
                <a:solidFill>
                  <a:srgbClr val="0070B9"/>
                </a:solidFill>
              </a:rPr>
              <a:t>Earnings are tax-free</a:t>
            </a:r>
          </a:p>
          <a:p>
            <a:pPr marL="457200" indent="-457200">
              <a:spcAft>
                <a:spcPts val="3600"/>
              </a:spcAft>
              <a:buFont typeface="+mj-lt"/>
              <a:buAutoNum type="arabicPeriod"/>
              <a:defRPr/>
            </a:pPr>
            <a:r>
              <a:rPr lang="en-US" sz="3200" dirty="0">
                <a:solidFill>
                  <a:srgbClr val="0070B9"/>
                </a:solidFill>
              </a:rPr>
              <a:t>Withdrawals for qualified medical expenses are tax-free</a:t>
            </a:r>
          </a:p>
        </p:txBody>
      </p:sp>
      <p:sp>
        <p:nvSpPr>
          <p:cNvPr id="6" name="TextBox 5"/>
          <p:cNvSpPr txBox="1"/>
          <p:nvPr/>
        </p:nvSpPr>
        <p:spPr>
          <a:xfrm>
            <a:off x="1069848" y="1588720"/>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971" y="5887506"/>
            <a:ext cx="3236976" cy="606933"/>
          </a:xfrm>
          <a:prstGeom prst="rect">
            <a:avLst/>
          </a:prstGeom>
        </p:spPr>
      </p:pic>
    </p:spTree>
    <p:extLst>
      <p:ext uri="{BB962C8B-B14F-4D97-AF65-F5344CB8AC3E}">
        <p14:creationId xmlns:p14="http://schemas.microsoft.com/office/powerpoint/2010/main" val="2807860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148332"/>
            <a:ext cx="10058400" cy="1609344"/>
          </a:xfrm>
        </p:spPr>
        <p:txBody>
          <a:bodyPr/>
          <a:lstStyle/>
          <a:p>
            <a:r>
              <a:rPr lang="en-US" dirty="0"/>
              <a:t>Health care costs in retirement</a:t>
            </a:r>
          </a:p>
        </p:txBody>
      </p:sp>
      <p:pic>
        <p:nvPicPr>
          <p:cNvPr id="4" name="Content Placeholder 3" descr="Screen Shot 2015-05-14 at 10.41.52 PM.p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1592" y="2093976"/>
            <a:ext cx="2543817" cy="1824732"/>
          </a:xfrm>
          <a:prstGeom prst="rect">
            <a:avLst/>
          </a:prstGeom>
        </p:spPr>
      </p:pic>
      <p:sp>
        <p:nvSpPr>
          <p:cNvPr id="5" name="Rectangle 4"/>
          <p:cNvSpPr/>
          <p:nvPr/>
        </p:nvSpPr>
        <p:spPr>
          <a:xfrm>
            <a:off x="4662196" y="1990358"/>
            <a:ext cx="6096000" cy="2573012"/>
          </a:xfrm>
          <a:prstGeom prst="rect">
            <a:avLst/>
          </a:prstGeom>
        </p:spPr>
        <p:txBody>
          <a:bodyPr>
            <a:spAutoFit/>
          </a:bodyPr>
          <a:lstStyle/>
          <a:p>
            <a:pPr>
              <a:lnSpc>
                <a:spcPct val="120000"/>
              </a:lnSpc>
            </a:pPr>
            <a:r>
              <a:rPr lang="en-US" sz="1600" dirty="0"/>
              <a:t>The average couple retiring this year will incur $245,000* to cover medical expenses during retirement.</a:t>
            </a:r>
          </a:p>
          <a:p>
            <a:endParaRPr lang="en-US" sz="1600" dirty="0"/>
          </a:p>
          <a:p>
            <a:pPr>
              <a:lnSpc>
                <a:spcPct val="120000"/>
              </a:lnSpc>
            </a:pPr>
            <a:r>
              <a:rPr lang="en-US" sz="1600" dirty="0"/>
              <a:t>This is $350,000 gross withdrawal from traditional 401(k) plan to achieve net $245,000 medical expense in retirement**</a:t>
            </a:r>
          </a:p>
          <a:p>
            <a:pPr>
              <a:lnSpc>
                <a:spcPct val="120000"/>
              </a:lnSpc>
            </a:pPr>
            <a:endParaRPr lang="en-US" sz="1100" dirty="0"/>
          </a:p>
          <a:p>
            <a:pPr>
              <a:lnSpc>
                <a:spcPct val="120000"/>
              </a:lnSpc>
            </a:pPr>
            <a:r>
              <a:rPr lang="en-US" sz="1600" dirty="0"/>
              <a:t>-or- </a:t>
            </a:r>
          </a:p>
          <a:p>
            <a:pPr>
              <a:lnSpc>
                <a:spcPct val="120000"/>
              </a:lnSpc>
            </a:pPr>
            <a:endParaRPr lang="en-US" sz="1400" dirty="0"/>
          </a:p>
          <a:p>
            <a:pPr>
              <a:lnSpc>
                <a:spcPct val="120000"/>
              </a:lnSpc>
            </a:pPr>
            <a:r>
              <a:rPr lang="en-US" sz="1600" dirty="0"/>
              <a:t>Only $245,000 tax free withdrawal from HSA</a:t>
            </a:r>
          </a:p>
        </p:txBody>
      </p:sp>
      <p:pic>
        <p:nvPicPr>
          <p:cNvPr id="6" name="Picture 5" descr="Screen Shot 2015-05-14 at 10.48.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98" y="5028735"/>
            <a:ext cx="6894499" cy="1040361"/>
          </a:xfrm>
          <a:prstGeom prst="rect">
            <a:avLst/>
          </a:prstGeom>
        </p:spPr>
      </p:pic>
      <p:sp>
        <p:nvSpPr>
          <p:cNvPr id="7" name="TextBox 6"/>
          <p:cNvSpPr txBox="1"/>
          <p:nvPr/>
        </p:nvSpPr>
        <p:spPr>
          <a:xfrm>
            <a:off x="1135750" y="1436360"/>
            <a:ext cx="9804099" cy="369332"/>
          </a:xfrm>
          <a:prstGeom prst="rect">
            <a:avLst/>
          </a:prstGeom>
          <a:solidFill>
            <a:schemeClr val="accent1"/>
          </a:solidFill>
        </p:spPr>
        <p:txBody>
          <a:bodyPr wrap="square" rtlCol="0">
            <a:spAutoFit/>
          </a:bodyPr>
          <a:lstStyle/>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053" y="6069096"/>
            <a:ext cx="3236976" cy="606933"/>
          </a:xfrm>
          <a:prstGeom prst="rect">
            <a:avLst/>
          </a:prstGeom>
        </p:spPr>
      </p:pic>
    </p:spTree>
    <p:extLst>
      <p:ext uri="{BB962C8B-B14F-4D97-AF65-F5344CB8AC3E}">
        <p14:creationId xmlns:p14="http://schemas.microsoft.com/office/powerpoint/2010/main" val="2140963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881" y="284205"/>
            <a:ext cx="7772400" cy="766762"/>
          </a:xfrm>
        </p:spPr>
        <p:txBody>
          <a:bodyPr>
            <a:normAutofit fontScale="90000"/>
          </a:bodyPr>
          <a:lstStyle/>
          <a:p>
            <a:r>
              <a:rPr lang="en-US" dirty="0" smtClean="0"/>
              <a:t>HSA disadvantages</a:t>
            </a:r>
            <a:endParaRPr lang="en-US" dirty="0"/>
          </a:p>
        </p:txBody>
      </p:sp>
      <p:sp>
        <p:nvSpPr>
          <p:cNvPr id="3" name="Content Placeholder 2"/>
          <p:cNvSpPr>
            <a:spLocks noGrp="1"/>
          </p:cNvSpPr>
          <p:nvPr>
            <p:ph idx="1"/>
          </p:nvPr>
        </p:nvSpPr>
        <p:spPr>
          <a:xfrm>
            <a:off x="5334000" y="1835708"/>
            <a:ext cx="4267200" cy="4525963"/>
          </a:xfrm>
        </p:spPr>
        <p:txBody>
          <a:bodyPr/>
          <a:lstStyle/>
          <a:p>
            <a:r>
              <a:rPr lang="en-US" sz="2400" dirty="0"/>
              <a:t>HSA-qualified health plan</a:t>
            </a:r>
            <a:br>
              <a:rPr lang="en-US" sz="2400" dirty="0"/>
            </a:br>
            <a:r>
              <a:rPr lang="en-US" sz="2400" dirty="0"/>
              <a:t>is required</a:t>
            </a:r>
          </a:p>
          <a:p>
            <a:r>
              <a:rPr lang="en-US" sz="2400" dirty="0"/>
              <a:t>Funds are only available after deposit</a:t>
            </a:r>
          </a:p>
          <a:p>
            <a:r>
              <a:rPr lang="en-US" sz="2400" dirty="0"/>
              <a:t>IRS reporting requirements</a:t>
            </a:r>
          </a:p>
          <a:p>
            <a:r>
              <a:rPr lang="en-US" sz="2400" dirty="0"/>
              <a:t>Maximum funding limits</a:t>
            </a:r>
          </a:p>
          <a:p>
            <a:r>
              <a:rPr lang="en-US" sz="2400" dirty="0"/>
              <a:t>Can’t be used with full medical FSA</a:t>
            </a:r>
          </a:p>
          <a:p>
            <a:pPr lvl="1"/>
            <a:r>
              <a:rPr lang="en-US" sz="2000" dirty="0"/>
              <a:t>Limited purpose FSA or post deductible FSA are permitted</a:t>
            </a:r>
          </a:p>
        </p:txBody>
      </p:sp>
      <p:sp>
        <p:nvSpPr>
          <p:cNvPr id="4" name="Slide Number Placeholder 3"/>
          <p:cNvSpPr>
            <a:spLocks noGrp="1"/>
          </p:cNvSpPr>
          <p:nvPr>
            <p:ph type="sldNum" sz="quarter" idx="10"/>
          </p:nvPr>
        </p:nvSpPr>
        <p:spPr/>
        <p:txBody>
          <a:bodyPr/>
          <a:lstStyle/>
          <a:p>
            <a:pPr>
              <a:defRPr/>
            </a:pPr>
            <a:endParaRPr lang="en-US" dirty="0"/>
          </a:p>
        </p:txBody>
      </p:sp>
      <p:sp>
        <p:nvSpPr>
          <p:cNvPr id="5" name="Isosceles Triangle 4"/>
          <p:cNvSpPr/>
          <p:nvPr/>
        </p:nvSpPr>
        <p:spPr>
          <a:xfrm>
            <a:off x="1797908" y="3061777"/>
            <a:ext cx="2017776" cy="1739462"/>
          </a:xfrm>
          <a:prstGeom prst="triangle">
            <a:avLst/>
          </a:prstGeom>
          <a:ln w="254000" cap="flat" cmpd="sng">
            <a:solidFill>
              <a:srgbClr val="592C82"/>
            </a:solidFill>
            <a:round/>
          </a:ln>
        </p:spPr>
        <p:style>
          <a:lnRef idx="2">
            <a:schemeClr val="accent1"/>
          </a:lnRef>
          <a:fillRef idx="1">
            <a:schemeClr val="lt1"/>
          </a:fillRef>
          <a:effectRef idx="0">
            <a:schemeClr val="accent1"/>
          </a:effectRef>
          <a:fontRef idx="minor">
            <a:schemeClr val="dk1"/>
          </a:fontRef>
        </p:style>
        <p:txBody>
          <a:bodyPr tIns="0" bIns="594360" rtlCol="0" anchor="ctr"/>
          <a:lstStyle/>
          <a:p>
            <a:pPr algn="ctr"/>
            <a:r>
              <a:rPr lang="en-US" sz="8800" b="1" dirty="0">
                <a:solidFill>
                  <a:srgbClr val="00AAC6"/>
                </a:solidFill>
                <a:latin typeface="Arial"/>
                <a:cs typeface="Arial"/>
              </a:rPr>
              <a:t>!</a:t>
            </a:r>
          </a:p>
        </p:txBody>
      </p:sp>
      <p:sp>
        <p:nvSpPr>
          <p:cNvPr id="6" name="TextBox 5"/>
          <p:cNvSpPr txBox="1"/>
          <p:nvPr/>
        </p:nvSpPr>
        <p:spPr>
          <a:xfrm>
            <a:off x="757881" y="1236476"/>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965" y="6030976"/>
            <a:ext cx="3236976" cy="606933"/>
          </a:xfrm>
          <a:prstGeom prst="rect">
            <a:avLst/>
          </a:prstGeom>
        </p:spPr>
      </p:pic>
    </p:spTree>
    <p:extLst>
      <p:ext uri="{BB962C8B-B14F-4D97-AF65-F5344CB8AC3E}">
        <p14:creationId xmlns:p14="http://schemas.microsoft.com/office/powerpoint/2010/main" val="1802944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51" y="105692"/>
            <a:ext cx="10058400" cy="1609344"/>
          </a:xfrm>
        </p:spPr>
        <p:txBody>
          <a:bodyPr/>
          <a:lstStyle/>
          <a:p>
            <a:r>
              <a:rPr lang="en-US" dirty="0"/>
              <a:t>HRA distributions</a:t>
            </a:r>
          </a:p>
        </p:txBody>
      </p:sp>
      <p:sp>
        <p:nvSpPr>
          <p:cNvPr id="3" name="Content Placeholder 2"/>
          <p:cNvSpPr>
            <a:spLocks noGrp="1"/>
          </p:cNvSpPr>
          <p:nvPr>
            <p:ph idx="1"/>
          </p:nvPr>
        </p:nvSpPr>
        <p:spPr/>
        <p:txBody>
          <a:bodyPr/>
          <a:lstStyle/>
          <a:p>
            <a:r>
              <a:rPr lang="en-US" dirty="0"/>
              <a:t>Employer determines coverage amounts</a:t>
            </a:r>
          </a:p>
          <a:p>
            <a:r>
              <a:rPr lang="en-US" dirty="0"/>
              <a:t>Medical, vision and dental expenses may be covered</a:t>
            </a:r>
          </a:p>
          <a:p>
            <a:r>
              <a:rPr lang="en-US" dirty="0"/>
              <a:t>Non-prescription medications are not covered unless prescribed by doctor</a:t>
            </a:r>
          </a:p>
          <a:p>
            <a:r>
              <a:rPr lang="en-US" dirty="0"/>
              <a:t>Cards are optional</a:t>
            </a:r>
          </a:p>
          <a:p>
            <a:endParaRPr lang="en-US" dirty="0"/>
          </a:p>
        </p:txBody>
      </p:sp>
      <p:pic>
        <p:nvPicPr>
          <p:cNvPr id="4" name="Picture 3" descr="credit-car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9048" y="4343400"/>
            <a:ext cx="2681525" cy="1828800"/>
          </a:xfrm>
          <a:prstGeom prst="rect">
            <a:avLst/>
          </a:prstGeom>
        </p:spPr>
      </p:pic>
      <p:sp>
        <p:nvSpPr>
          <p:cNvPr id="5" name="TextBox 4"/>
          <p:cNvSpPr txBox="1"/>
          <p:nvPr/>
        </p:nvSpPr>
        <p:spPr>
          <a:xfrm>
            <a:off x="221351" y="1364224"/>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83" y="5500297"/>
            <a:ext cx="3236976" cy="606933"/>
          </a:xfrm>
          <a:prstGeom prst="rect">
            <a:avLst/>
          </a:prstGeom>
        </p:spPr>
      </p:pic>
    </p:spTree>
    <p:extLst>
      <p:ext uri="{BB962C8B-B14F-4D97-AF65-F5344CB8AC3E}">
        <p14:creationId xmlns:p14="http://schemas.microsoft.com/office/powerpoint/2010/main" val="1308910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4" y="0"/>
            <a:ext cx="10058400" cy="1609344"/>
          </a:xfrm>
        </p:spPr>
        <p:txBody>
          <a:bodyPr/>
          <a:lstStyle/>
          <a:p>
            <a:r>
              <a:rPr lang="en-US" dirty="0"/>
              <a:t>Post-deductible HRA (PDHRA)</a:t>
            </a:r>
          </a:p>
        </p:txBody>
      </p:sp>
      <p:sp>
        <p:nvSpPr>
          <p:cNvPr id="3" name="Content Placeholder 2"/>
          <p:cNvSpPr>
            <a:spLocks noGrp="1"/>
          </p:cNvSpPr>
          <p:nvPr>
            <p:ph idx="1"/>
          </p:nvPr>
        </p:nvSpPr>
        <p:spPr/>
        <p:txBody>
          <a:bodyPr/>
          <a:lstStyle/>
          <a:p>
            <a:pPr marL="0" indent="0">
              <a:buNone/>
            </a:pPr>
            <a:r>
              <a:rPr lang="en-US" b="1" dirty="0">
                <a:solidFill>
                  <a:srgbClr val="0070B9"/>
                </a:solidFill>
              </a:rPr>
              <a:t>PDHRA with HSA</a:t>
            </a:r>
          </a:p>
          <a:p>
            <a:r>
              <a:rPr lang="en-US" dirty="0"/>
              <a:t>Similar to a PDFSA, but employer funded</a:t>
            </a:r>
          </a:p>
          <a:p>
            <a:r>
              <a:rPr lang="en-US" dirty="0"/>
              <a:t>HRA funds become available after the HSA statutory deductible of </a:t>
            </a:r>
            <a:r>
              <a:rPr lang="en-US" dirty="0" smtClean="0"/>
              <a:t>1350/2700 </a:t>
            </a:r>
            <a:r>
              <a:rPr lang="en-US" dirty="0"/>
              <a:t>or greater</a:t>
            </a:r>
          </a:p>
          <a:p>
            <a:pPr marL="0" indent="0">
              <a:buNone/>
            </a:pPr>
            <a:endParaRPr lang="en-US" sz="1000" dirty="0"/>
          </a:p>
          <a:p>
            <a:pPr marL="0" indent="0">
              <a:buNone/>
            </a:pPr>
            <a:r>
              <a:rPr lang="en-US" b="1" dirty="0">
                <a:solidFill>
                  <a:srgbClr val="0070B9"/>
                </a:solidFill>
              </a:rPr>
              <a:t>PDHRA with traditional PPO</a:t>
            </a:r>
          </a:p>
          <a:p>
            <a:r>
              <a:rPr lang="en-US" dirty="0"/>
              <a:t>The employer can set the deductible at any amount they choose.  Members will pay all costs until they’ve reached the deductible</a:t>
            </a:r>
          </a:p>
          <a:p>
            <a:endParaRPr lang="en-US" dirty="0"/>
          </a:p>
        </p:txBody>
      </p:sp>
      <p:sp>
        <p:nvSpPr>
          <p:cNvPr id="4" name="TextBox 3"/>
          <p:cNvSpPr txBox="1"/>
          <p:nvPr/>
        </p:nvSpPr>
        <p:spPr>
          <a:xfrm>
            <a:off x="246064" y="1240012"/>
            <a:ext cx="9804099" cy="369332"/>
          </a:xfrm>
          <a:prstGeom prst="rect">
            <a:avLst/>
          </a:prstGeom>
          <a:solidFill>
            <a:schemeClr val="accent1"/>
          </a:solid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464" y="5565267"/>
            <a:ext cx="3236976" cy="606933"/>
          </a:xfrm>
          <a:prstGeom prst="rect">
            <a:avLst/>
          </a:prstGeom>
        </p:spPr>
      </p:pic>
    </p:spTree>
    <p:extLst>
      <p:ext uri="{BB962C8B-B14F-4D97-AF65-F5344CB8AC3E}">
        <p14:creationId xmlns:p14="http://schemas.microsoft.com/office/powerpoint/2010/main" val="2421721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 descr="quiz.ai"/>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20191" y="2201067"/>
            <a:ext cx="5357714" cy="1965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370" y="5537620"/>
            <a:ext cx="3236976" cy="606933"/>
          </a:xfrm>
          <a:prstGeom prst="rect">
            <a:avLst/>
          </a:prstGeom>
        </p:spPr>
      </p:pic>
    </p:spTree>
    <p:extLst>
      <p:ext uri="{BB962C8B-B14F-4D97-AF65-F5344CB8AC3E}">
        <p14:creationId xmlns:p14="http://schemas.microsoft.com/office/powerpoint/2010/main" val="295236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589" y="0"/>
            <a:ext cx="10058400" cy="1609344"/>
          </a:xfrm>
        </p:spPr>
        <p:txBody>
          <a:bodyPr/>
          <a:lstStyle/>
          <a:p>
            <a:r>
              <a:rPr lang="en-US" dirty="0"/>
              <a:t>Question 1</a:t>
            </a:r>
          </a:p>
        </p:txBody>
      </p:sp>
      <p:pic>
        <p:nvPicPr>
          <p:cNvPr id="4" name="Content Placeholder 3" descr="HRA1.ai"/>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13905" y="2195967"/>
            <a:ext cx="5970286" cy="1545143"/>
          </a:xfrm>
          <a:prstGeom prst="rect">
            <a:avLst/>
          </a:prstGeom>
        </p:spPr>
      </p:pic>
      <p:sp>
        <p:nvSpPr>
          <p:cNvPr id="5" name="Rectangle 4"/>
          <p:cNvSpPr/>
          <p:nvPr/>
        </p:nvSpPr>
        <p:spPr>
          <a:xfrm>
            <a:off x="3113905" y="4361896"/>
            <a:ext cx="6096000" cy="1643527"/>
          </a:xfrm>
          <a:prstGeom prst="rect">
            <a:avLst/>
          </a:prstGeom>
        </p:spPr>
        <p:txBody>
          <a:bodyPr>
            <a:spAutoFit/>
          </a:bodyPr>
          <a:lstStyle/>
          <a:p>
            <a:pPr marL="342900" lvl="0" indent="-342900" defTabSz="914400" eaLnBrk="0" fontAlgn="base" hangingPunct="0">
              <a:spcBef>
                <a:spcPct val="20000"/>
              </a:spcBef>
              <a:spcAft>
                <a:spcPct val="0"/>
              </a:spcAft>
              <a:buFontTx/>
              <a:buChar char="•"/>
            </a:pPr>
            <a:r>
              <a:rPr lang="en-US" b="1" kern="0" dirty="0">
                <a:solidFill>
                  <a:srgbClr val="0070B9"/>
                </a:solidFill>
                <a:latin typeface="Arial"/>
              </a:rPr>
              <a:t>How much do Megan and Mike receive in their HRA?</a:t>
            </a:r>
          </a:p>
          <a:p>
            <a:pPr marL="400050" lvl="1" defTabSz="914400" eaLnBrk="0" fontAlgn="base" hangingPunct="0">
              <a:spcBef>
                <a:spcPct val="20000"/>
              </a:spcBef>
              <a:spcAft>
                <a:spcPct val="0"/>
              </a:spcAft>
            </a:pPr>
            <a:r>
              <a:rPr lang="en-US" kern="0" dirty="0">
                <a:solidFill>
                  <a:srgbClr val="7F7F7F"/>
                </a:solidFill>
                <a:latin typeface="Arial"/>
              </a:rPr>
              <a:t>Answer: That is decided by the employer</a:t>
            </a:r>
          </a:p>
          <a:p>
            <a:pPr marL="342900" lvl="0" indent="-342900" defTabSz="914400" eaLnBrk="0" fontAlgn="base" hangingPunct="0">
              <a:spcBef>
                <a:spcPct val="20000"/>
              </a:spcBef>
              <a:spcAft>
                <a:spcPct val="0"/>
              </a:spcAft>
              <a:buFontTx/>
              <a:buChar char="•"/>
            </a:pPr>
            <a:r>
              <a:rPr lang="en-US" b="1" kern="0" dirty="0">
                <a:solidFill>
                  <a:srgbClr val="0070B9"/>
                </a:solidFill>
                <a:latin typeface="Arial"/>
              </a:rPr>
              <a:t>Who can add money to the HRA?</a:t>
            </a:r>
          </a:p>
          <a:p>
            <a:pPr marL="400050" lvl="1" defTabSz="914400" eaLnBrk="0" fontAlgn="base" hangingPunct="0">
              <a:spcBef>
                <a:spcPct val="20000"/>
              </a:spcBef>
              <a:spcAft>
                <a:spcPct val="0"/>
              </a:spcAft>
            </a:pPr>
            <a:r>
              <a:rPr lang="en-US" kern="0" dirty="0">
                <a:solidFill>
                  <a:srgbClr val="7F7F7F"/>
                </a:solidFill>
                <a:latin typeface="Arial"/>
              </a:rPr>
              <a:t>Answer: Only the employer</a:t>
            </a:r>
          </a:p>
        </p:txBody>
      </p:sp>
      <p:sp>
        <p:nvSpPr>
          <p:cNvPr id="6" name="TextBox 5"/>
          <p:cNvSpPr txBox="1"/>
          <p:nvPr/>
        </p:nvSpPr>
        <p:spPr>
          <a:xfrm>
            <a:off x="229589" y="1331576"/>
            <a:ext cx="9804099" cy="369332"/>
          </a:xfrm>
          <a:prstGeom prst="rect">
            <a:avLst/>
          </a:prstGeom>
          <a:solidFill>
            <a:schemeClr val="accent1"/>
          </a:solidFill>
        </p:spPr>
        <p:txBody>
          <a:bodyPr wrap="squar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036" y="5795165"/>
            <a:ext cx="3236976" cy="606933"/>
          </a:xfrm>
          <a:prstGeom prst="rect">
            <a:avLst/>
          </a:prstGeom>
        </p:spPr>
      </p:pic>
    </p:spTree>
    <p:extLst>
      <p:ext uri="{BB962C8B-B14F-4D97-AF65-F5344CB8AC3E}">
        <p14:creationId xmlns:p14="http://schemas.microsoft.com/office/powerpoint/2010/main" val="3872296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13" y="221022"/>
            <a:ext cx="10058400" cy="1609344"/>
          </a:xfrm>
        </p:spPr>
        <p:txBody>
          <a:bodyPr/>
          <a:lstStyle/>
          <a:p>
            <a:r>
              <a:rPr lang="en-US" dirty="0"/>
              <a:t>Question 2</a:t>
            </a:r>
          </a:p>
        </p:txBody>
      </p:sp>
      <p:sp>
        <p:nvSpPr>
          <p:cNvPr id="3" name="Content Placeholder 2"/>
          <p:cNvSpPr>
            <a:spLocks noGrp="1"/>
          </p:cNvSpPr>
          <p:nvPr>
            <p:ph idx="1"/>
          </p:nvPr>
        </p:nvSpPr>
        <p:spPr>
          <a:xfrm>
            <a:off x="1259318" y="4645914"/>
            <a:ext cx="10058400" cy="1569143"/>
          </a:xfrm>
        </p:spPr>
        <p:txBody>
          <a:bodyPr/>
          <a:lstStyle/>
          <a:p>
            <a:pPr marL="342900" lvl="0" indent="-342900" eaLnBrk="0" fontAlgn="base" hangingPunct="0">
              <a:lnSpc>
                <a:spcPct val="100000"/>
              </a:lnSpc>
              <a:spcBef>
                <a:spcPct val="20000"/>
              </a:spcBef>
              <a:spcAft>
                <a:spcPct val="0"/>
              </a:spcAft>
              <a:buClrTx/>
              <a:buSzTx/>
              <a:buFontTx/>
              <a:buChar char="•"/>
            </a:pPr>
            <a:r>
              <a:rPr lang="en-US" sz="1600" b="1" kern="0" dirty="0">
                <a:solidFill>
                  <a:srgbClr val="0070B9"/>
                </a:solidFill>
                <a:latin typeface="Arial"/>
              </a:rPr>
              <a:t>Can ABC Company offer Desiree only the medical plan through COBRA?</a:t>
            </a:r>
          </a:p>
          <a:p>
            <a:pPr marL="0" lvl="1" indent="0" eaLnBrk="0" fontAlgn="base" hangingPunct="0">
              <a:lnSpc>
                <a:spcPct val="100000"/>
              </a:lnSpc>
              <a:spcBef>
                <a:spcPct val="20000"/>
              </a:spcBef>
              <a:spcAft>
                <a:spcPct val="0"/>
              </a:spcAft>
              <a:buClrTx/>
              <a:buSzTx/>
              <a:buNone/>
            </a:pPr>
            <a:r>
              <a:rPr lang="en-US" sz="1600" kern="0" dirty="0">
                <a:solidFill>
                  <a:srgbClr val="7F7F7F"/>
                </a:solidFill>
                <a:latin typeface="Arial"/>
              </a:rPr>
              <a:t>      Answer: No, offering the insured coverage alone is not an option.</a:t>
            </a:r>
            <a:r>
              <a:rPr lang="en-US" sz="1600" b="1" kern="0" dirty="0">
                <a:solidFill>
                  <a:srgbClr val="0070B9"/>
                </a:solidFill>
                <a:latin typeface="Arial"/>
              </a:rPr>
              <a:t> </a:t>
            </a:r>
          </a:p>
          <a:p>
            <a:pPr marL="342900" lvl="1" indent="-342900" eaLnBrk="0" fontAlgn="base" hangingPunct="0">
              <a:lnSpc>
                <a:spcPct val="100000"/>
              </a:lnSpc>
              <a:spcBef>
                <a:spcPct val="20000"/>
              </a:spcBef>
              <a:spcAft>
                <a:spcPct val="0"/>
              </a:spcAft>
              <a:buClrTx/>
              <a:buSzTx/>
              <a:buFontTx/>
              <a:buChar char="•"/>
            </a:pPr>
            <a:r>
              <a:rPr lang="en-US" sz="1600" b="1" kern="0" dirty="0">
                <a:solidFill>
                  <a:srgbClr val="0070B9"/>
                </a:solidFill>
                <a:latin typeface="Arial"/>
              </a:rPr>
              <a:t>How will ABC Company determine the monthly premium of the HRA</a:t>
            </a:r>
          </a:p>
          <a:p>
            <a:pPr marL="0" lvl="1" indent="0" eaLnBrk="0" fontAlgn="base" hangingPunct="0">
              <a:lnSpc>
                <a:spcPct val="100000"/>
              </a:lnSpc>
              <a:spcBef>
                <a:spcPct val="20000"/>
              </a:spcBef>
              <a:spcAft>
                <a:spcPct val="0"/>
              </a:spcAft>
              <a:buClrTx/>
              <a:buSzTx/>
              <a:buNone/>
            </a:pPr>
            <a:r>
              <a:rPr lang="en-US" sz="1600" b="1" kern="0" dirty="0">
                <a:solidFill>
                  <a:srgbClr val="0070B9"/>
                </a:solidFill>
                <a:latin typeface="Arial"/>
              </a:rPr>
              <a:t>      </a:t>
            </a:r>
            <a:r>
              <a:rPr lang="en-US" sz="1600" kern="0" dirty="0">
                <a:solidFill>
                  <a:srgbClr val="7F7F7F"/>
                </a:solidFill>
                <a:latin typeface="Arial"/>
              </a:rPr>
              <a:t>Answer: Calculation of the value of the HRA is very complex</a:t>
            </a:r>
            <a:endParaRPr lang="en-US" dirty="0"/>
          </a:p>
        </p:txBody>
      </p:sp>
      <p:pic>
        <p:nvPicPr>
          <p:cNvPr id="4" name="Picture 3" descr="question2.ai"/>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2536" y="2306595"/>
            <a:ext cx="8193024" cy="2126700"/>
          </a:xfrm>
          <a:prstGeom prst="rect">
            <a:avLst/>
          </a:prstGeom>
        </p:spPr>
      </p:pic>
      <p:sp>
        <p:nvSpPr>
          <p:cNvPr id="5" name="TextBox 4"/>
          <p:cNvSpPr txBox="1"/>
          <p:nvPr/>
        </p:nvSpPr>
        <p:spPr>
          <a:xfrm>
            <a:off x="213113" y="1567344"/>
            <a:ext cx="9804099" cy="369332"/>
          </a:xfrm>
          <a:prstGeom prst="rect">
            <a:avLst/>
          </a:prstGeom>
          <a:solidFill>
            <a:schemeClr val="accent1"/>
          </a:solidFill>
        </p:spPr>
        <p:txBody>
          <a:bodyPr wrap="squar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061" y="5608124"/>
            <a:ext cx="3236976" cy="606933"/>
          </a:xfrm>
          <a:prstGeom prst="rect">
            <a:avLst/>
          </a:prstGeom>
        </p:spPr>
      </p:pic>
    </p:spTree>
    <p:extLst>
      <p:ext uri="{BB962C8B-B14F-4D97-AF65-F5344CB8AC3E}">
        <p14:creationId xmlns:p14="http://schemas.microsoft.com/office/powerpoint/2010/main" val="11936483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577</TotalTime>
  <Words>2216</Words>
  <Application>Microsoft Macintosh PowerPoint</Application>
  <PresentationFormat>Widescreen</PresentationFormat>
  <Paragraphs>271</Paragraphs>
  <Slides>46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Calibri</vt:lpstr>
      <vt:lpstr>Rockwell</vt:lpstr>
      <vt:lpstr>Rockwell Condensed</vt:lpstr>
      <vt:lpstr>Wingdings</vt:lpstr>
      <vt:lpstr>Arial</vt:lpstr>
      <vt:lpstr>Wood Type</vt:lpstr>
      <vt:lpstr>The health account  alphabet soup</vt:lpstr>
      <vt:lpstr>HRA Basics</vt:lpstr>
      <vt:lpstr>HRA Basics</vt:lpstr>
      <vt:lpstr>HRA funding</vt:lpstr>
      <vt:lpstr>HRA distributions</vt:lpstr>
      <vt:lpstr>Post-deductible HRA (PDHRA)</vt:lpstr>
      <vt:lpstr>PowerPoint Presentation</vt:lpstr>
      <vt:lpstr>Question 1</vt:lpstr>
      <vt:lpstr>Question 2</vt:lpstr>
      <vt:lpstr>Question 3</vt:lpstr>
      <vt:lpstr>Fsa basics</vt:lpstr>
      <vt:lpstr>Why FSAs?</vt:lpstr>
      <vt:lpstr>Health care FSAs</vt:lpstr>
      <vt:lpstr>FSA and HSA overlap</vt:lpstr>
      <vt:lpstr>Limited-purpose FSAs</vt:lpstr>
      <vt:lpstr>Post-deductible FSAs</vt:lpstr>
      <vt:lpstr>PowerPoint Presentation</vt:lpstr>
      <vt:lpstr>Question 1</vt:lpstr>
      <vt:lpstr>Question 2</vt:lpstr>
      <vt:lpstr>Question 3</vt:lpstr>
      <vt:lpstr>PowerPoint Presentation</vt:lpstr>
      <vt:lpstr>HRA advantages vs disadvantages</vt:lpstr>
      <vt:lpstr>FSA advantages vs disadvantages</vt:lpstr>
      <vt:lpstr>qsehra</vt:lpstr>
      <vt:lpstr>Eligibility &amp; requirements</vt:lpstr>
      <vt:lpstr>Requirements, cont.,</vt:lpstr>
      <vt:lpstr>Requirements, Cont.,</vt:lpstr>
      <vt:lpstr>H.S.A. Basics</vt:lpstr>
      <vt:lpstr>Two parts: Health plan + savings account</vt:lpstr>
      <vt:lpstr>Two parts: Health plan + savings account</vt:lpstr>
      <vt:lpstr>HSA-powered health plan</vt:lpstr>
      <vt:lpstr>No copays before the deductible </vt:lpstr>
      <vt:lpstr>Preventive care covered up-front</vt:lpstr>
      <vt:lpstr>Health savings accounts</vt:lpstr>
      <vt:lpstr>Any frequency until filing deadline</vt:lpstr>
      <vt:lpstr>Eligible expenses</vt:lpstr>
      <vt:lpstr>Other eligible expenses</vt:lpstr>
      <vt:lpstr>Certain insurance premiums</vt:lpstr>
      <vt:lpstr>NOT use it or lose it</vt:lpstr>
      <vt:lpstr>Funds roll over…</vt:lpstr>
      <vt:lpstr>…and over</vt:lpstr>
      <vt:lpstr>Take it with you</vt:lpstr>
      <vt:lpstr>Save on taxes, budget for future</vt:lpstr>
      <vt:lpstr>Triple tax benefit</vt:lpstr>
      <vt:lpstr>Health care costs in retirement</vt:lpstr>
      <vt:lpstr>HSA disadvantages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H.S.A. Basics</dc:title>
  <dc:creator>Lady Smith</dc:creator>
  <cp:lastModifiedBy>Kristen Sanchez</cp:lastModifiedBy>
  <cp:revision>26</cp:revision>
  <dcterms:created xsi:type="dcterms:W3CDTF">2017-11-06T18:57:26Z</dcterms:created>
  <dcterms:modified xsi:type="dcterms:W3CDTF">2017-11-14T02:22:15Z</dcterms:modified>
</cp:coreProperties>
</file>