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0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1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22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23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24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25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26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56" r:id="rId1"/>
  </p:sldMasterIdLst>
  <p:notesMasterIdLst>
    <p:notesMasterId r:id="rId30"/>
  </p:notesMasterIdLst>
  <p:handoutMasterIdLst>
    <p:handoutMasterId r:id="rId31"/>
  </p:handoutMasterIdLst>
  <p:sldIdLst>
    <p:sldId id="442" r:id="rId2"/>
    <p:sldId id="505" r:id="rId3"/>
    <p:sldId id="506" r:id="rId4"/>
    <p:sldId id="508" r:id="rId5"/>
    <p:sldId id="509" r:id="rId6"/>
    <p:sldId id="511" r:id="rId7"/>
    <p:sldId id="507" r:id="rId8"/>
    <p:sldId id="512" r:id="rId9"/>
    <p:sldId id="515" r:id="rId10"/>
    <p:sldId id="514" r:id="rId11"/>
    <p:sldId id="513" r:id="rId12"/>
    <p:sldId id="517" r:id="rId13"/>
    <p:sldId id="519" r:id="rId14"/>
    <p:sldId id="520" r:id="rId15"/>
    <p:sldId id="521" r:id="rId16"/>
    <p:sldId id="522" r:id="rId17"/>
    <p:sldId id="527" r:id="rId18"/>
    <p:sldId id="529" r:id="rId19"/>
    <p:sldId id="528" r:id="rId20"/>
    <p:sldId id="530" r:id="rId21"/>
    <p:sldId id="531" r:id="rId22"/>
    <p:sldId id="533" r:id="rId23"/>
    <p:sldId id="532" r:id="rId24"/>
    <p:sldId id="534" r:id="rId25"/>
    <p:sldId id="535" r:id="rId26"/>
    <p:sldId id="537" r:id="rId27"/>
    <p:sldId id="536" r:id="rId28"/>
    <p:sldId id="454" r:id="rId29"/>
  </p:sldIdLst>
  <p:sldSz cx="9144000" cy="6858000" type="screen4x3"/>
  <p:notesSz cx="7010400" cy="9296400"/>
  <p:custDataLst>
    <p:tags r:id="rId3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70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41" autoAdjust="0"/>
    <p:restoredTop sz="85693" autoAdjust="0"/>
  </p:normalViewPr>
  <p:slideViewPr>
    <p:cSldViewPr>
      <p:cViewPr>
        <p:scale>
          <a:sx n="70" d="100"/>
          <a:sy n="70" d="100"/>
        </p:scale>
        <p:origin x="3240" y="7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396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216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tags" Target="tags/tag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2291" tIns="46145" rIns="92291" bIns="46145" rtlCol="0"/>
          <a:lstStyle>
            <a:defPPr>
              <a:defRPr kern="1200" smtId="4294967295"/>
            </a:defPPr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2291" tIns="46145" rIns="92291" bIns="46145" rtlCol="0"/>
          <a:lstStyle>
            <a:defPPr>
              <a:defRPr kern="1200" smtId="4294967295"/>
            </a:defPPr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2291" tIns="46145" rIns="92291" bIns="46145" rtlCol="0" anchor="b"/>
          <a:lstStyle>
            <a:defPPr>
              <a:defRPr kern="1200" smtId="4294967295"/>
            </a:defPPr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2291" tIns="46145" rIns="92291" bIns="46145" rtlCol="0" anchor="b"/>
          <a:lstStyle>
            <a:defPPr>
              <a:defRPr kern="1200" smtId="4294967295"/>
            </a:defPPr>
            <a:lvl1pPr algn="r">
              <a:defRPr sz="13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60732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2291" tIns="46145" rIns="92291" bIns="46145" rtlCol="0"/>
          <a:lstStyle>
            <a:defPPr>
              <a:defRPr kern="1200" smtId="4294967295"/>
            </a:defPPr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2291" tIns="46145" rIns="92291" bIns="46145" rtlCol="0"/>
          <a:lstStyle>
            <a:defPPr>
              <a:defRPr kern="1200" smtId="4294967295"/>
            </a:defPPr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2291" tIns="46145" rIns="92291" bIns="46145" rtlCol="0">
            <a:normAutofit/>
          </a:bodyPr>
          <a:lstStyle>
            <a:defPPr>
              <a:defRPr kern="1200" smtId="4294967295"/>
            </a:def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2291" tIns="46145" rIns="92291" bIns="46145" rtlCol="0" anchor="b"/>
          <a:lstStyle>
            <a:defPPr>
              <a:defRPr kern="1200" smtId="4294967295"/>
            </a:defPPr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2291" tIns="46145" rIns="92291" bIns="46145" rtlCol="0" anchor="b"/>
          <a:lstStyle>
            <a:defPPr>
              <a:defRPr kern="1200" smtId="4294967295"/>
            </a:defPPr>
            <a:lvl1pPr algn="r">
              <a:defRPr sz="1300"/>
            </a:lvl1pPr>
          </a:lstStyle>
          <a:p>
            <a:pPr>
              <a:defRPr/>
            </a:pPr>
            <a:fld id="{1A470172-224B-4398-A2D4-E699F9AA41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35540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9878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980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>
            <a:defPPr>
              <a:defRPr kern="1200" smtId="4294967295"/>
            </a:defPPr>
          </a:lstStyle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26993_saalfeld_griggs_powerpoint_slide1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130425"/>
            <a:ext cx="7772400" cy="1470025"/>
          </a:xfrm>
        </p:spPr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886200"/>
            <a:ext cx="6400800" cy="1752600"/>
          </a:xfrm>
        </p:spPr>
        <p:txBody>
          <a:bodyPr/>
          <a:lstStyle>
            <a:defPPr>
              <a:defRPr kern="1200" smtId="4294967295"/>
            </a:defPPr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133600" cy="476250"/>
          </a:xfrm>
        </p:spPr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245225"/>
            <a:ext cx="2895600" cy="476250"/>
          </a:xfrm>
        </p:spPr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r>
              <a:rPr lang="en-US" smtClean="0"/>
              <a:t>(c) Saalfeld Griggs PC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5225"/>
            <a:ext cx="2133600" cy="476250"/>
          </a:xfrm>
        </p:spPr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75823B1D-8B91-40BA-A6F3-8F127199C4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r>
              <a:rPr lang="en-US" smtClean="0"/>
              <a:t>(c) Saalfeld Griggs PC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1F6F9FC7-80F4-4A0B-ABD5-E0463416E6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6019800" cy="5851525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r>
              <a:rPr lang="en-US" smtClean="0"/>
              <a:t>(c) Saalfeld Griggs PC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935C7349-0070-41DF-99A0-B0C50F05D8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r>
              <a:rPr lang="en-US" smtClean="0"/>
              <a:t>(c) Saalfeld Griggs PC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0F8D6179-3984-4F66-B5F7-52DDA00F5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r>
              <a:rPr lang="en-US" smtClean="0"/>
              <a:t>(c) Saalfeld Griggs PC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7D7C1B44-E00E-4158-88A1-D5F7ABC627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4038600" cy="4525963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4038600" cy="4525963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r>
              <a:rPr lang="en-US" smtClean="0"/>
              <a:t>(c) Saalfeld Griggs PC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0FC0C4CF-F613-47BC-9B52-63C81E99A9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r>
              <a:rPr lang="en-US" smtClean="0"/>
              <a:t>(c) Saalfeld Griggs PC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08592DEE-B56D-4698-9C6B-B733F99269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r>
              <a:rPr lang="en-US" smtClean="0"/>
              <a:t>(c) Saalfeld Griggs PC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16C50090-065F-4530-ACCF-6CABA7993B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r>
              <a:rPr lang="en-US" smtClean="0"/>
              <a:t>(c) Saalfeld Griggs PC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E4EC2FB2-CBCA-4702-A37B-E10020E995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defPPr>
              <a:defRPr kern="1200" smtId="4294967295"/>
            </a:defPPr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r>
              <a:rPr lang="en-US" smtClean="0"/>
              <a:t>(c) Saalfeld Griggs PC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260BC3C2-D02D-4052-971E-40536A33D3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r>
              <a:rPr lang="en-US" smtClean="0"/>
              <a:t>(c) Saalfeld Griggs PC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40EB10B4-98CE-4EB6-8C7C-EE6EE9D9FA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26993_saalfeld_griggs_powerpoint_slide2"/>
          <p:cNvPicPr>
            <a:picLocks noChangeAspect="1" noChangeArrowheads="1"/>
          </p:cNvPicPr>
          <p:nvPr/>
        </p:nvPicPr>
        <p:blipFill>
          <a:blip r:embed="rId1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ctr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61125"/>
            <a:ext cx="2133600" cy="320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461125"/>
            <a:ext cx="2895600" cy="320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ctr">
              <a:defRPr sz="1400"/>
            </a:lvl1pPr>
          </a:lstStyle>
          <a:p>
            <a:pPr>
              <a:defRPr/>
            </a:pPr>
            <a:r>
              <a:rPr lang="en-US" smtClean="0"/>
              <a:t>(c) Saalfeld Griggs PC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461125"/>
            <a:ext cx="2133600" cy="320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>
              <a:defRPr sz="1400"/>
            </a:lvl1pPr>
          </a:lstStyle>
          <a:p>
            <a:pPr>
              <a:defRPr/>
            </a:pPr>
            <a:fld id="{33167DE4-D755-4ED2-A60C-4C822E22EE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/>
  <p:hf hdr="0" ftr="0" dt="0"/>
  <p:txStyles>
    <p:titleStyle>
      <a:defPPr>
        <a:defRPr kern="1200" smtId="4294967295"/>
      </a:defPPr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</a:defRPr>
      </a:lvl9pPr>
    </p:titleStyle>
    <p:bodyStyle>
      <a:defPPr>
        <a:defRPr kern="1200" smtId="4294967295"/>
      </a:defPPr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300" y="2438400"/>
            <a:ext cx="8229600" cy="2133600"/>
          </a:xfrm>
        </p:spPr>
        <p:txBody>
          <a:bodyPr>
            <a:normAutofit fontScale="90000"/>
          </a:bodyPr>
          <a:lstStyle>
            <a:defPPr>
              <a:defRPr kern="1200" smtId="4294967295"/>
            </a:defPPr>
          </a:lstStyle>
          <a:p>
            <a:r>
              <a:rPr lang="en-US" sz="5400"/>
              <a:t>Nondiscrimination Rules </a:t>
            </a:r>
            <a:r>
              <a:rPr lang="en-US" sz="5400" smtClean="0"/>
              <a:t/>
            </a:r>
            <a:br>
              <a:rPr lang="en-US" sz="5400" smtClean="0"/>
            </a:br>
            <a:r>
              <a:rPr lang="en-US" sz="5400" smtClean="0"/>
              <a:t>&amp; </a:t>
            </a:r>
            <a:br>
              <a:rPr lang="en-US" sz="5400" smtClean="0"/>
            </a:br>
            <a:r>
              <a:rPr lang="en-US" sz="5400" smtClean="0"/>
              <a:t>Creative Plan </a:t>
            </a:r>
            <a:r>
              <a:rPr lang="en-US" sz="5400"/>
              <a:t>Design</a:t>
            </a:r>
            <a:endParaRPr lang="en-US" sz="12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0337" y="4953000"/>
            <a:ext cx="6858000" cy="514350"/>
          </a:xfrm>
        </p:spPr>
        <p:txBody>
          <a:bodyPr>
            <a:noAutofit/>
          </a:bodyPr>
          <a:lstStyle>
            <a:defPPr>
              <a:defRPr kern="1200" smtId="4294967295"/>
            </a:defPPr>
          </a:lstStyle>
          <a:p>
            <a:pPr algn="ctr"/>
            <a:r>
              <a:rPr lang="en-US" sz="1800" smtClean="0">
                <a:solidFill>
                  <a:srgbClr val="1F497D"/>
                </a:solidFill>
                <a:latin typeface="Calibri"/>
                <a:cs typeface="Times New Roman"/>
              </a:rPr>
              <a:t>Christine Moehl</a:t>
            </a:r>
          </a:p>
          <a:p>
            <a:pPr algn="ctr"/>
            <a:r>
              <a:rPr lang="en-US" sz="1800" smtClean="0">
                <a:solidFill>
                  <a:srgbClr val="1F497D"/>
                </a:solidFill>
                <a:latin typeface="Calibri"/>
                <a:cs typeface="Times New Roman"/>
              </a:rPr>
              <a:t>Saalfeld Griggs PC</a:t>
            </a:r>
          </a:p>
          <a:p>
            <a:pPr algn="ctr"/>
            <a:r>
              <a:rPr lang="en-US" sz="1800" smtClean="0">
                <a:solidFill>
                  <a:srgbClr val="1F497D"/>
                </a:solidFill>
                <a:latin typeface="Calibri"/>
                <a:cs typeface="Times New Roman"/>
              </a:rPr>
              <a:t>cmoehl@sglaw.com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1143000" y="3962400"/>
            <a:ext cx="6934200" cy="838200"/>
          </a:xfrm>
          <a:prstGeom prst="rect">
            <a:avLst/>
          </a:prstGeom>
        </p:spPr>
        <p:txBody>
          <a:bodyPr vert="horz" anchor="t" anchorCtr="0">
            <a:normAutofit fontScale="97500"/>
          </a:bodyPr>
          <a:lstStyle>
            <a:defPPr>
              <a:defRPr kern="1200" smtId="4294967295"/>
            </a:defPPr>
            <a:lvl1pPr algn="r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ct val="0"/>
              </a:spcAft>
            </a:pP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4202361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z="3600" u="sng" smtClean="0"/>
              <a:t>Section 125: C&amp;B Test</a:t>
            </a:r>
            <a:endParaRPr lang="en-US" sz="3600" u="sng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5486400"/>
          </a:xfrm>
        </p:spPr>
        <p:txBody>
          <a:bodyPr/>
          <a:lstStyle>
            <a:defPPr>
              <a:defRPr kern="1200" smtId="4294967295"/>
            </a:defPPr>
          </a:lstStyle>
          <a:p>
            <a:pPr marL="457200" indent="-457200">
              <a:buAutoNum type="arabicPeriod"/>
            </a:pPr>
            <a:r>
              <a:rPr lang="en-US" sz="2800" smtClean="0">
                <a:solidFill>
                  <a:schemeClr val="accent4"/>
                </a:solidFill>
              </a:rPr>
              <a:t>Benefits are available on a nondiscriminatory basis</a:t>
            </a:r>
            <a:endParaRPr lang="en-US" sz="2000">
              <a:solidFill>
                <a:schemeClr val="accent4"/>
              </a:solidFill>
            </a:endParaRPr>
          </a:p>
          <a:p>
            <a:pPr marL="457200" indent="-457200">
              <a:buAutoNum type="arabicPeriod"/>
            </a:pPr>
            <a:endParaRPr lang="en-US" sz="1600">
              <a:solidFill>
                <a:schemeClr val="accent4"/>
              </a:solidFill>
            </a:endParaRPr>
          </a:p>
          <a:p>
            <a:pPr marL="457200" indent="-457200">
              <a:buAutoNum type="arabicPeriod"/>
            </a:pPr>
            <a:r>
              <a:rPr lang="en-US" sz="2800" smtClean="0">
                <a:solidFill>
                  <a:schemeClr val="accent4"/>
                </a:solidFill>
              </a:rPr>
              <a:t>Utilization is not disproportionate</a:t>
            </a:r>
          </a:p>
          <a:p>
            <a:pPr marL="857250" lvl="1" indent="-457200"/>
            <a:r>
              <a:rPr lang="en-US" smtClean="0">
                <a:solidFill>
                  <a:schemeClr val="accent6"/>
                </a:solidFill>
              </a:rPr>
              <a:t>HCI benefits/HCI compensation cannot exceed NHCI benefits/NHCI compensation</a:t>
            </a:r>
          </a:p>
          <a:p>
            <a:pPr marL="857250" lvl="1" indent="-457200"/>
            <a:endParaRPr lang="en-US" sz="160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800" smtClean="0">
                <a:solidFill>
                  <a:schemeClr val="accent4"/>
                </a:solidFill>
              </a:rPr>
              <a:t> 3. Plan is nondiscriminatory in operation</a:t>
            </a:r>
            <a:endParaRPr lang="en-US" sz="2800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en-US" sz="1200">
              <a:solidFill>
                <a:schemeClr val="accent4"/>
              </a:solidFill>
            </a:endParaRPr>
          </a:p>
          <a:p>
            <a:r>
              <a:rPr lang="en-US" sz="2600" smtClean="0">
                <a:solidFill>
                  <a:schemeClr val="accent4"/>
                </a:solidFill>
              </a:rPr>
              <a:t>Collectively bargained employees are excludable</a:t>
            </a:r>
            <a:endParaRPr lang="en-US" sz="2600">
              <a:solidFill>
                <a:schemeClr val="accent4"/>
              </a:solidFill>
            </a:endParaRPr>
          </a:p>
          <a:p>
            <a:pPr marL="400050" lvl="1" indent="0">
              <a:buNone/>
            </a:pPr>
            <a:endParaRPr lang="en-US" sz="2600" smtClean="0">
              <a:solidFill>
                <a:schemeClr val="accent4"/>
              </a:solidFill>
            </a:endParaRPr>
          </a:p>
          <a:p>
            <a:r>
              <a:rPr lang="en-US" sz="2600" smtClean="0">
                <a:solidFill>
                  <a:schemeClr val="accent4"/>
                </a:solidFill>
              </a:rPr>
              <a:t>Note: Section 125(g)(2) Safe Harbor</a:t>
            </a:r>
          </a:p>
          <a:p>
            <a:pPr marL="0" indent="0">
              <a:buNone/>
            </a:pPr>
            <a:endParaRPr lang="en-US" sz="2400"/>
          </a:p>
          <a:p>
            <a:endParaRPr lang="en-US" sz="2400"/>
          </a:p>
          <a:p>
            <a:endParaRPr lang="en-US" sz="240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0F8D6179-3984-4F66-B5F7-52DDA00F585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26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z="3600" u="sng" smtClean="0"/>
              <a:t>Section 125: Key Employee Concentration Test</a:t>
            </a:r>
            <a:endParaRPr lang="en-US" sz="3600" u="sng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5486400"/>
          </a:xfrm>
        </p:spPr>
        <p:txBody>
          <a:bodyPr/>
          <a:lstStyle>
            <a:defPPr>
              <a:defRPr kern="1200" smtId="4294967295"/>
            </a:defPPr>
          </a:lstStyle>
          <a:p>
            <a:endParaRPr lang="en-US" sz="2800" smtClean="0">
              <a:solidFill>
                <a:schemeClr val="accent4"/>
              </a:solidFill>
            </a:endParaRPr>
          </a:p>
          <a:p>
            <a:r>
              <a:rPr lang="en-US" sz="2800" smtClean="0">
                <a:solidFill>
                  <a:schemeClr val="accent4"/>
                </a:solidFill>
              </a:rPr>
              <a:t>Key Employees cannot receive more than 25% of the aggregate benefits offered through the cafeteria plan</a:t>
            </a:r>
          </a:p>
          <a:p>
            <a:endParaRPr lang="en-US" sz="2800">
              <a:solidFill>
                <a:schemeClr val="accent4"/>
              </a:solidFill>
            </a:endParaRPr>
          </a:p>
          <a:p>
            <a:r>
              <a:rPr lang="en-US" smtClean="0">
                <a:solidFill>
                  <a:schemeClr val="accent4"/>
                </a:solidFill>
              </a:rPr>
              <a:t>Example: </a:t>
            </a:r>
          </a:p>
          <a:p>
            <a:pPr lvl="1"/>
            <a:r>
              <a:rPr lang="en-US" sz="2400" smtClean="0">
                <a:solidFill>
                  <a:schemeClr val="accent6"/>
                </a:solidFill>
              </a:rPr>
              <a:t>2 key employees elect $2,000 in benefits</a:t>
            </a:r>
          </a:p>
          <a:p>
            <a:pPr lvl="1"/>
            <a:r>
              <a:rPr lang="en-US" sz="2400" smtClean="0">
                <a:solidFill>
                  <a:schemeClr val="accent6"/>
                </a:solidFill>
              </a:rPr>
              <a:t>4 non-key employees elect $2,000 in benefits</a:t>
            </a:r>
          </a:p>
          <a:p>
            <a:pPr lvl="1"/>
            <a:r>
              <a:rPr lang="en-US" sz="2400" smtClean="0">
                <a:solidFill>
                  <a:schemeClr val="accent6"/>
                </a:solidFill>
              </a:rPr>
              <a:t>$4,000/$12,000 = 25%</a:t>
            </a:r>
          </a:p>
          <a:p>
            <a:pPr lvl="1"/>
            <a:r>
              <a:rPr lang="en-US" sz="2400" smtClean="0">
                <a:solidFill>
                  <a:schemeClr val="accent6"/>
                </a:solidFill>
              </a:rPr>
              <a:t>Test is passed, benefits are nontaxable to the key employees</a:t>
            </a:r>
          </a:p>
          <a:p>
            <a:pPr marL="857250" lvl="1" indent="-457200"/>
            <a:endParaRPr lang="en-US" smtClean="0">
              <a:solidFill>
                <a:schemeClr val="accent4"/>
              </a:solidFill>
            </a:endParaRPr>
          </a:p>
          <a:p>
            <a:endParaRPr lang="en-US" sz="2400" smtClean="0"/>
          </a:p>
          <a:p>
            <a:pPr marL="0" indent="0">
              <a:buNone/>
            </a:pPr>
            <a:endParaRPr lang="en-US" sz="2400"/>
          </a:p>
          <a:p>
            <a:endParaRPr lang="en-US" sz="2400"/>
          </a:p>
          <a:p>
            <a:endParaRPr lang="en-US" sz="240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0F8D6179-3984-4F66-B5F7-52DDA00F585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910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z="3600" u="sng" smtClean="0"/>
              <a:t>Section 125: Designs that Work</a:t>
            </a:r>
            <a:endParaRPr lang="en-US" sz="3600" u="sng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5486400"/>
          </a:xfrm>
        </p:spPr>
        <p:txBody>
          <a:bodyPr/>
          <a:lstStyle>
            <a:defPPr>
              <a:defRPr kern="1200" smtId="4294967295"/>
            </a:defPPr>
          </a:lstStyle>
          <a:p>
            <a:pPr marL="0" indent="0">
              <a:buNone/>
            </a:pPr>
            <a:endParaRPr lang="en-US" sz="2400"/>
          </a:p>
          <a:p>
            <a:r>
              <a:rPr lang="en-US" sz="2400" smtClean="0"/>
              <a:t>Include language in document that permits employer to make election adjustments mid-year to fix discrimination issues</a:t>
            </a:r>
          </a:p>
          <a:p>
            <a:pPr lvl="1"/>
            <a:r>
              <a:rPr lang="en-US" sz="2000" smtClean="0">
                <a:solidFill>
                  <a:schemeClr val="accent6"/>
                </a:solidFill>
              </a:rPr>
              <a:t>Test throughout the year</a:t>
            </a:r>
          </a:p>
          <a:p>
            <a:pPr lvl="1"/>
            <a:endParaRPr lang="en-US" sz="2000"/>
          </a:p>
          <a:p>
            <a:r>
              <a:rPr lang="en-US" sz="2400" smtClean="0"/>
              <a:t>Encourage utilization with flex credits</a:t>
            </a:r>
          </a:p>
          <a:p>
            <a:endParaRPr lang="en-US" sz="2400"/>
          </a:p>
          <a:p>
            <a:r>
              <a:rPr lang="en-US" sz="2400" smtClean="0"/>
              <a:t>Fit into a Safe Harbor and don’t blow it</a:t>
            </a:r>
          </a:p>
          <a:p>
            <a:endParaRPr lang="en-US" sz="2400"/>
          </a:p>
          <a:p>
            <a:r>
              <a:rPr lang="en-US" sz="2400" smtClean="0"/>
              <a:t>Post-tax premium payments for HCIs</a:t>
            </a:r>
            <a:endParaRPr lang="en-US" sz="2400"/>
          </a:p>
          <a:p>
            <a:endParaRPr lang="en-US" sz="240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0F8D6179-3984-4F66-B5F7-52DDA00F585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5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z="3600" u="sng" smtClean="0"/>
              <a:t>Section 105(h): Overview</a:t>
            </a:r>
            <a:endParaRPr lang="en-US" sz="3600" u="sng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5486400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 sz="2400">
                <a:solidFill>
                  <a:schemeClr val="accent4"/>
                </a:solidFill>
              </a:rPr>
              <a:t>3</a:t>
            </a:r>
            <a:r>
              <a:rPr lang="en-US" sz="2400" smtClean="0">
                <a:solidFill>
                  <a:schemeClr val="accent4"/>
                </a:solidFill>
              </a:rPr>
              <a:t> Tests: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smtClean="0">
                <a:solidFill>
                  <a:schemeClr val="accent6"/>
                </a:solidFill>
              </a:rPr>
              <a:t>Eligibility Test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smtClean="0">
                <a:solidFill>
                  <a:schemeClr val="accent6"/>
                </a:solidFill>
              </a:rPr>
              <a:t>Benefits Test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smtClean="0">
                <a:solidFill>
                  <a:schemeClr val="accent6"/>
                </a:solidFill>
              </a:rPr>
              <a:t>Nondiscriminatory in Operation Test</a:t>
            </a:r>
          </a:p>
          <a:p>
            <a:pPr marL="57150" indent="0">
              <a:buNone/>
            </a:pPr>
            <a:endParaRPr lang="en-US" sz="1000">
              <a:solidFill>
                <a:schemeClr val="accent4"/>
              </a:solidFill>
            </a:endParaRPr>
          </a:p>
          <a:p>
            <a:pPr marL="514350" indent="-457200"/>
            <a:r>
              <a:rPr lang="en-US" sz="2400" smtClean="0">
                <a:solidFill>
                  <a:schemeClr val="accent4"/>
                </a:solidFill>
              </a:rPr>
              <a:t>Plan may not discriminate in favor of HCIs (current PY)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smtClean="0">
                <a:solidFill>
                  <a:schemeClr val="accent6"/>
                </a:solidFill>
              </a:rPr>
              <a:t>5 highest paid officers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smtClean="0">
                <a:solidFill>
                  <a:schemeClr val="accent6"/>
                </a:solidFill>
              </a:rPr>
              <a:t>10% shareholder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smtClean="0">
                <a:solidFill>
                  <a:schemeClr val="accent6"/>
                </a:solidFill>
              </a:rPr>
              <a:t>25% highest paid employees (may exclude excludible employees who are not participating)</a:t>
            </a:r>
          </a:p>
          <a:p>
            <a:pPr marL="457200" lvl="1" indent="0">
              <a:buNone/>
            </a:pPr>
            <a:endParaRPr lang="en-US" sz="1000" smtClean="0">
              <a:solidFill>
                <a:schemeClr val="accent4"/>
              </a:solidFill>
            </a:endParaRPr>
          </a:p>
          <a:p>
            <a:pPr marL="400050"/>
            <a:r>
              <a:rPr lang="en-US" sz="2400" smtClean="0">
                <a:solidFill>
                  <a:schemeClr val="accent4"/>
                </a:solidFill>
              </a:rPr>
              <a:t>Excludable employees: </a:t>
            </a:r>
          </a:p>
          <a:p>
            <a:pPr marL="1314450" lvl="2" indent="-457200"/>
            <a:r>
              <a:rPr lang="en-US" sz="1600" smtClean="0">
                <a:solidFill>
                  <a:schemeClr val="accent6"/>
                </a:solidFill>
              </a:rPr>
              <a:t>Less than 3 years of service</a:t>
            </a:r>
          </a:p>
          <a:p>
            <a:pPr marL="1314450" lvl="2" indent="-457200"/>
            <a:r>
              <a:rPr lang="en-US" sz="1600" smtClean="0">
                <a:solidFill>
                  <a:schemeClr val="accent6"/>
                </a:solidFill>
              </a:rPr>
              <a:t>Under age 25</a:t>
            </a:r>
          </a:p>
          <a:p>
            <a:pPr marL="1314450" lvl="2" indent="-457200"/>
            <a:r>
              <a:rPr lang="en-US" sz="1600" smtClean="0">
                <a:solidFill>
                  <a:schemeClr val="accent6"/>
                </a:solidFill>
              </a:rPr>
              <a:t>Part time or seasonal employees</a:t>
            </a:r>
          </a:p>
          <a:p>
            <a:pPr marL="1314450" lvl="2" indent="-457200"/>
            <a:r>
              <a:rPr lang="en-US" sz="1600" smtClean="0">
                <a:solidFill>
                  <a:schemeClr val="accent6"/>
                </a:solidFill>
              </a:rPr>
              <a:t>Collectively bargained</a:t>
            </a:r>
            <a:endParaRPr lang="en-US" sz="1600">
              <a:solidFill>
                <a:schemeClr val="accent6"/>
              </a:solidFill>
            </a:endParaRPr>
          </a:p>
          <a:p>
            <a:pPr marL="1314450" lvl="2" indent="-457200"/>
            <a:r>
              <a:rPr lang="en-US" sz="1600">
                <a:solidFill>
                  <a:schemeClr val="accent6"/>
                </a:solidFill>
              </a:rPr>
              <a:t>Non-resident aliens w/o US income</a:t>
            </a:r>
          </a:p>
          <a:p>
            <a:pPr marL="857250" lvl="2" indent="0">
              <a:buNone/>
            </a:pPr>
            <a:endParaRPr lang="en-US" sz="1200">
              <a:solidFill>
                <a:schemeClr val="accent4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endParaRPr lang="en-US" sz="2000" smtClean="0">
              <a:solidFill>
                <a:schemeClr val="accent4"/>
              </a:solidFill>
            </a:endParaRPr>
          </a:p>
          <a:p>
            <a:pPr marL="857250" lvl="1" indent="-457200"/>
            <a:endParaRPr lang="en-US" smtClean="0">
              <a:solidFill>
                <a:schemeClr val="accent4"/>
              </a:solidFill>
            </a:endParaRPr>
          </a:p>
          <a:p>
            <a:endParaRPr lang="en-US" sz="2400" smtClean="0"/>
          </a:p>
          <a:p>
            <a:pPr marL="0" indent="0">
              <a:buNone/>
            </a:pPr>
            <a:endParaRPr lang="en-US" sz="2400"/>
          </a:p>
          <a:p>
            <a:endParaRPr lang="en-US" sz="2400"/>
          </a:p>
          <a:p>
            <a:endParaRPr lang="en-US" sz="240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0F8D6179-3984-4F66-B5F7-52DDA00F585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33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z="3600" u="sng" smtClean="0"/>
              <a:t>Section 105(h): Eligibility Test</a:t>
            </a:r>
            <a:endParaRPr lang="en-US" sz="3600" u="sng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5486400"/>
          </a:xfrm>
        </p:spPr>
        <p:txBody>
          <a:bodyPr/>
          <a:lstStyle>
            <a:defPPr>
              <a:defRPr kern="1200" smtId="4294967295"/>
            </a:defPPr>
          </a:lstStyle>
          <a:p>
            <a:endParaRPr lang="en-US" sz="2400" smtClean="0">
              <a:solidFill>
                <a:schemeClr val="accent4"/>
              </a:solidFill>
            </a:endParaRPr>
          </a:p>
          <a:p>
            <a:r>
              <a:rPr lang="en-US" sz="2800" smtClean="0">
                <a:solidFill>
                  <a:schemeClr val="accent4"/>
                </a:solidFill>
              </a:rPr>
              <a:t>Must satisfy one the following:</a:t>
            </a:r>
          </a:p>
          <a:p>
            <a:pPr lvl="2" indent="-342900">
              <a:buFont typeface="+mj-lt"/>
              <a:buAutoNum type="arabicPeriod"/>
            </a:pPr>
            <a:r>
              <a:rPr lang="en-US" sz="2800" smtClean="0">
                <a:solidFill>
                  <a:schemeClr val="accent4"/>
                </a:solidFill>
              </a:rPr>
              <a:t>70% of all employees benefit</a:t>
            </a:r>
          </a:p>
          <a:p>
            <a:pPr lvl="2" indent="-342900">
              <a:buFont typeface="+mj-lt"/>
              <a:buAutoNum type="arabicPeriod"/>
            </a:pPr>
            <a:r>
              <a:rPr lang="en-US" sz="2800" smtClean="0">
                <a:solidFill>
                  <a:schemeClr val="accent4"/>
                </a:solidFill>
              </a:rPr>
              <a:t>80% of those eligible benefit if at least 70% are eligible</a:t>
            </a:r>
          </a:p>
          <a:p>
            <a:pPr lvl="2" indent="-342900">
              <a:buFont typeface="+mj-lt"/>
              <a:buAutoNum type="arabicPeriod"/>
            </a:pPr>
            <a:r>
              <a:rPr lang="en-US" sz="2800" smtClean="0">
                <a:solidFill>
                  <a:schemeClr val="accent4"/>
                </a:solidFill>
              </a:rPr>
              <a:t>Post-TRA Nondiscriminatory Classification Test</a:t>
            </a:r>
          </a:p>
          <a:p>
            <a:pPr lvl="3" indent="-342900">
              <a:buFont typeface="Arial" panose="020B0604020202020204" pitchFamily="34" charset="0"/>
              <a:buChar char="•"/>
            </a:pPr>
            <a:r>
              <a:rPr lang="en-US" smtClean="0">
                <a:solidFill>
                  <a:schemeClr val="accent6"/>
                </a:solidFill>
              </a:rPr>
              <a:t>Reasonable classification – facts and circumstances</a:t>
            </a:r>
          </a:p>
          <a:p>
            <a:pPr lvl="3" indent="-342900">
              <a:buFont typeface="Arial" panose="020B0604020202020204" pitchFamily="34" charset="0"/>
              <a:buChar char="•"/>
            </a:pPr>
            <a:r>
              <a:rPr lang="en-US" smtClean="0">
                <a:solidFill>
                  <a:schemeClr val="accent6"/>
                </a:solidFill>
              </a:rPr>
              <a:t>Nondiscriminatory classification – facts and circumstances or 410(b)</a:t>
            </a:r>
            <a:endParaRPr lang="en-US">
              <a:solidFill>
                <a:schemeClr val="accent6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endParaRPr lang="en-US" sz="2400" smtClean="0">
              <a:solidFill>
                <a:schemeClr val="accent4"/>
              </a:solidFill>
            </a:endParaRPr>
          </a:p>
          <a:p>
            <a:pPr marL="857250" lvl="1" indent="-457200"/>
            <a:endParaRPr lang="en-US" smtClean="0">
              <a:solidFill>
                <a:schemeClr val="accent4"/>
              </a:solidFill>
            </a:endParaRPr>
          </a:p>
          <a:p>
            <a:endParaRPr lang="en-US" sz="2400" smtClean="0"/>
          </a:p>
          <a:p>
            <a:pPr marL="0" indent="0">
              <a:buNone/>
            </a:pPr>
            <a:endParaRPr lang="en-US" sz="2400"/>
          </a:p>
          <a:p>
            <a:endParaRPr lang="en-US" sz="2400"/>
          </a:p>
          <a:p>
            <a:endParaRPr lang="en-US" sz="240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0F8D6179-3984-4F66-B5F7-52DDA00F585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251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z="3600" u="sng" smtClean="0"/>
              <a:t>Section 105(h): Benefits Test</a:t>
            </a:r>
            <a:endParaRPr lang="en-US" sz="3600" u="sng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5486400"/>
          </a:xfrm>
        </p:spPr>
        <p:txBody>
          <a:bodyPr/>
          <a:lstStyle>
            <a:defPPr>
              <a:defRPr kern="1200" smtId="4294967295"/>
            </a:defPPr>
          </a:lstStyle>
          <a:p>
            <a:pPr marL="0" indent="0">
              <a:buNone/>
            </a:pPr>
            <a:endParaRPr lang="en-US" sz="2400" smtClean="0">
              <a:solidFill>
                <a:schemeClr val="accent4"/>
              </a:solidFill>
            </a:endParaRPr>
          </a:p>
          <a:p>
            <a:r>
              <a:rPr lang="en-US" sz="2800" smtClean="0">
                <a:solidFill>
                  <a:schemeClr val="accent4"/>
                </a:solidFill>
              </a:rPr>
              <a:t>Non-discriminatory on its face:</a:t>
            </a:r>
          </a:p>
          <a:p>
            <a:pPr lvl="1"/>
            <a:r>
              <a:rPr lang="en-US" sz="2400" smtClean="0">
                <a:solidFill>
                  <a:schemeClr val="accent6"/>
                </a:solidFill>
              </a:rPr>
              <a:t>If a benefit is offered to an HCI, must be offered to all others</a:t>
            </a:r>
          </a:p>
          <a:p>
            <a:pPr lvl="1"/>
            <a:r>
              <a:rPr lang="en-US" sz="2400" smtClean="0">
                <a:solidFill>
                  <a:schemeClr val="accent6"/>
                </a:solidFill>
              </a:rPr>
              <a:t>If a benefit is offered to a dependent of an HCI, must be offered to all other employee dependents</a:t>
            </a:r>
          </a:p>
          <a:p>
            <a:pPr lvl="1"/>
            <a:r>
              <a:rPr lang="en-US" sz="2400" smtClean="0">
                <a:solidFill>
                  <a:schemeClr val="accent6"/>
                </a:solidFill>
              </a:rPr>
              <a:t>No disparate waiting periods</a:t>
            </a:r>
          </a:p>
          <a:p>
            <a:pPr lvl="1"/>
            <a:r>
              <a:rPr lang="en-US" sz="2400" smtClean="0">
                <a:solidFill>
                  <a:schemeClr val="accent6"/>
                </a:solidFill>
              </a:rPr>
              <a:t>If HCI is covered, maximum reimbursements may not be dependent on compensation</a:t>
            </a:r>
          </a:p>
          <a:p>
            <a:pPr lvl="1"/>
            <a:r>
              <a:rPr lang="en-US" sz="2400" smtClean="0">
                <a:solidFill>
                  <a:schemeClr val="accent6"/>
                </a:solidFill>
              </a:rPr>
              <a:t>Maximum reimbursements may not be dependent on age or service (even if no HCIs are covered)</a:t>
            </a:r>
            <a:endParaRPr lang="en-US" sz="2800" smtClean="0">
              <a:solidFill>
                <a:schemeClr val="accent4"/>
              </a:solidFill>
            </a:endParaRPr>
          </a:p>
          <a:p>
            <a:r>
              <a:rPr lang="en-US" sz="2800" smtClean="0">
                <a:solidFill>
                  <a:schemeClr val="accent4"/>
                </a:solidFill>
              </a:rPr>
              <a:t>Non-discriminatory in operation</a:t>
            </a:r>
          </a:p>
          <a:p>
            <a:pPr marL="914400" lvl="1" indent="-457200">
              <a:buFont typeface="+mj-lt"/>
              <a:buAutoNum type="arabicPeriod"/>
            </a:pPr>
            <a:endParaRPr lang="en-US" sz="2000" smtClean="0">
              <a:solidFill>
                <a:schemeClr val="accent4"/>
              </a:solidFill>
            </a:endParaRPr>
          </a:p>
          <a:p>
            <a:pPr marL="857250" lvl="1" indent="-457200"/>
            <a:endParaRPr lang="en-US" smtClean="0">
              <a:solidFill>
                <a:schemeClr val="accent4"/>
              </a:solidFill>
            </a:endParaRPr>
          </a:p>
          <a:p>
            <a:endParaRPr lang="en-US" sz="2400" smtClean="0"/>
          </a:p>
          <a:p>
            <a:pPr marL="0" indent="0">
              <a:buNone/>
            </a:pPr>
            <a:endParaRPr lang="en-US" sz="2400"/>
          </a:p>
          <a:p>
            <a:endParaRPr lang="en-US" sz="2400"/>
          </a:p>
          <a:p>
            <a:endParaRPr lang="en-US" sz="240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0F8D6179-3984-4F66-B5F7-52DDA00F585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614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z="3600" u="sng" smtClean="0"/>
              <a:t>Section 105(h): Designs that Work</a:t>
            </a:r>
            <a:endParaRPr lang="en-US" sz="3600" u="sng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5486400"/>
          </a:xfrm>
        </p:spPr>
        <p:txBody>
          <a:bodyPr/>
          <a:lstStyle>
            <a:defPPr>
              <a:defRPr kern="1200" smtId="4294967295"/>
            </a:defPPr>
          </a:lstStyle>
          <a:p>
            <a:pPr marL="457200" lvl="1" indent="0">
              <a:buNone/>
            </a:pPr>
            <a:endParaRPr lang="en-US" sz="2000" smtClean="0">
              <a:solidFill>
                <a:schemeClr val="accent4"/>
              </a:solidFill>
            </a:endParaRPr>
          </a:p>
          <a:p>
            <a:pPr marL="457200" indent="-457200"/>
            <a:r>
              <a:rPr lang="en-US" sz="2800" smtClean="0">
                <a:solidFill>
                  <a:schemeClr val="accent4"/>
                </a:solidFill>
              </a:rPr>
              <a:t>Exclude HCIs</a:t>
            </a:r>
          </a:p>
          <a:p>
            <a:pPr marL="457200" indent="-457200"/>
            <a:endParaRPr lang="en-US" sz="2800">
              <a:solidFill>
                <a:schemeClr val="accent4"/>
              </a:solidFill>
            </a:endParaRPr>
          </a:p>
          <a:p>
            <a:pPr marL="457200" indent="-457200"/>
            <a:r>
              <a:rPr lang="en-US" sz="2800" smtClean="0">
                <a:solidFill>
                  <a:schemeClr val="accent4"/>
                </a:solidFill>
              </a:rPr>
              <a:t>Retiree-only HRA</a:t>
            </a:r>
          </a:p>
          <a:p>
            <a:pPr marL="857250" lvl="1" indent="-457200"/>
            <a:r>
              <a:rPr lang="en-US" sz="2400" smtClean="0">
                <a:solidFill>
                  <a:schemeClr val="accent4"/>
                </a:solidFill>
              </a:rPr>
              <a:t>Same $ limitation</a:t>
            </a:r>
          </a:p>
          <a:p>
            <a:pPr marL="857250" lvl="1" indent="-457200"/>
            <a:endParaRPr lang="en-US" sz="2400">
              <a:solidFill>
                <a:schemeClr val="accent4"/>
              </a:solidFill>
            </a:endParaRPr>
          </a:p>
          <a:p>
            <a:pPr marL="457200" indent="-457200"/>
            <a:r>
              <a:rPr lang="en-US" sz="2800" smtClean="0">
                <a:solidFill>
                  <a:schemeClr val="accent4"/>
                </a:solidFill>
              </a:rPr>
              <a:t>Limit reimbursement to specific category of expense (e.g., vision or dental)</a:t>
            </a:r>
          </a:p>
          <a:p>
            <a:pPr marL="457200" indent="-457200"/>
            <a:endParaRPr lang="en-US" sz="2800">
              <a:solidFill>
                <a:schemeClr val="accent4"/>
              </a:solidFill>
            </a:endParaRPr>
          </a:p>
          <a:p>
            <a:pPr marL="457200" indent="-457200"/>
            <a:endParaRPr lang="en-US" smtClean="0">
              <a:solidFill>
                <a:schemeClr val="accent4"/>
              </a:solidFill>
            </a:endParaRPr>
          </a:p>
          <a:p>
            <a:pPr marL="457200" indent="-457200"/>
            <a:endParaRPr lang="en-US" smtClean="0">
              <a:solidFill>
                <a:schemeClr val="accent4"/>
              </a:solidFill>
            </a:endParaRPr>
          </a:p>
          <a:p>
            <a:endParaRPr lang="en-US" sz="2400" smtClean="0"/>
          </a:p>
          <a:p>
            <a:pPr marL="0" indent="0">
              <a:buNone/>
            </a:pPr>
            <a:endParaRPr lang="en-US" sz="2400"/>
          </a:p>
          <a:p>
            <a:endParaRPr lang="en-US" sz="2400"/>
          </a:p>
          <a:p>
            <a:endParaRPr lang="en-US" sz="240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0F8D6179-3984-4F66-B5F7-52DDA00F585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44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z="3600" u="sng" smtClean="0"/>
              <a:t>Section 79: Overview</a:t>
            </a:r>
            <a:endParaRPr lang="en-US" sz="3600" u="sng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5486400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 sz="2400" smtClean="0">
                <a:solidFill>
                  <a:schemeClr val="accent4"/>
                </a:solidFill>
              </a:rPr>
              <a:t>2 </a:t>
            </a:r>
            <a:r>
              <a:rPr lang="en-US" sz="2400">
                <a:solidFill>
                  <a:schemeClr val="accent4"/>
                </a:solidFill>
              </a:rPr>
              <a:t>Tests: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>
                <a:solidFill>
                  <a:schemeClr val="accent6"/>
                </a:solidFill>
              </a:rPr>
              <a:t>Eligibility Test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>
                <a:solidFill>
                  <a:schemeClr val="accent6"/>
                </a:solidFill>
              </a:rPr>
              <a:t>Benefits Test</a:t>
            </a:r>
          </a:p>
          <a:p>
            <a:pPr marL="57150" indent="0">
              <a:buNone/>
            </a:pPr>
            <a:endParaRPr lang="en-US" sz="1000">
              <a:solidFill>
                <a:schemeClr val="accent4"/>
              </a:solidFill>
            </a:endParaRPr>
          </a:p>
          <a:p>
            <a:r>
              <a:rPr lang="en-US" sz="2400">
                <a:solidFill>
                  <a:schemeClr val="accent4"/>
                </a:solidFill>
              </a:rPr>
              <a:t>Plan may not discriminate in favor </a:t>
            </a:r>
            <a:r>
              <a:rPr lang="en-US" sz="2400" smtClean="0">
                <a:solidFill>
                  <a:schemeClr val="accent4"/>
                </a:solidFill>
              </a:rPr>
              <a:t>of Key Employees </a:t>
            </a:r>
            <a:r>
              <a:rPr lang="en-US" sz="2400">
                <a:solidFill>
                  <a:schemeClr val="accent4"/>
                </a:solidFill>
              </a:rPr>
              <a:t>(prior plan year)</a:t>
            </a:r>
            <a:endParaRPr lang="en-US" sz="2400">
              <a:solidFill>
                <a:schemeClr val="accent6"/>
              </a:solidFill>
            </a:endParaRPr>
          </a:p>
          <a:p>
            <a:pPr marL="857250" lvl="1" indent="-457200">
              <a:buFont typeface="+mj-lt"/>
              <a:buAutoNum type="alphaLcPeriod"/>
            </a:pPr>
            <a:r>
              <a:rPr lang="en-US" sz="1800">
                <a:solidFill>
                  <a:schemeClr val="accent6"/>
                </a:solidFill>
              </a:rPr>
              <a:t>Officer w/ compensation &gt; $170K in 2016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sz="1800">
                <a:solidFill>
                  <a:schemeClr val="accent6"/>
                </a:solidFill>
              </a:rPr>
              <a:t>5% owner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sz="1800">
                <a:solidFill>
                  <a:schemeClr val="accent6"/>
                </a:solidFill>
              </a:rPr>
              <a:t>1% owner w/ </a:t>
            </a:r>
            <a:r>
              <a:rPr lang="en-US" sz="1800" smtClean="0">
                <a:solidFill>
                  <a:schemeClr val="accent6"/>
                </a:solidFill>
              </a:rPr>
              <a:t>compensation </a:t>
            </a:r>
            <a:r>
              <a:rPr lang="en-US" sz="1800">
                <a:solidFill>
                  <a:schemeClr val="accent6"/>
                </a:solidFill>
              </a:rPr>
              <a:t>&gt; $150K</a:t>
            </a:r>
          </a:p>
          <a:p>
            <a:pPr marL="685800" lvl="1"/>
            <a:r>
              <a:rPr lang="en-US" sz="1800">
                <a:solidFill>
                  <a:schemeClr val="accent6"/>
                </a:solidFill>
              </a:rPr>
              <a:t>Attribution to spouse, children, and grandparents</a:t>
            </a:r>
          </a:p>
          <a:p>
            <a:pPr marL="457200" lvl="1" indent="0">
              <a:buNone/>
            </a:pPr>
            <a:endParaRPr lang="en-US" sz="1000">
              <a:solidFill>
                <a:schemeClr val="accent4"/>
              </a:solidFill>
            </a:endParaRPr>
          </a:p>
          <a:p>
            <a:pPr marL="400050"/>
            <a:r>
              <a:rPr lang="en-US" sz="2400">
                <a:solidFill>
                  <a:schemeClr val="accent4"/>
                </a:solidFill>
              </a:rPr>
              <a:t>Excludable employees: </a:t>
            </a:r>
            <a:endParaRPr lang="en-US" sz="2400">
              <a:solidFill>
                <a:schemeClr val="accent6"/>
              </a:solidFill>
            </a:endParaRPr>
          </a:p>
          <a:p>
            <a:pPr marL="1314450" lvl="2" indent="-457200"/>
            <a:r>
              <a:rPr lang="en-US" sz="1600" smtClean="0">
                <a:solidFill>
                  <a:schemeClr val="accent6"/>
                </a:solidFill>
              </a:rPr>
              <a:t>Less than 3 years of service</a:t>
            </a:r>
            <a:endParaRPr lang="en-US" sz="1600">
              <a:solidFill>
                <a:schemeClr val="accent6"/>
              </a:solidFill>
            </a:endParaRPr>
          </a:p>
          <a:p>
            <a:pPr marL="1314450" lvl="2" indent="-457200"/>
            <a:r>
              <a:rPr lang="en-US" sz="1600" smtClean="0">
                <a:solidFill>
                  <a:schemeClr val="accent6"/>
                </a:solidFill>
              </a:rPr>
              <a:t>Part </a:t>
            </a:r>
            <a:r>
              <a:rPr lang="en-US" sz="1600">
                <a:solidFill>
                  <a:schemeClr val="accent6"/>
                </a:solidFill>
              </a:rPr>
              <a:t>time or seasonal employees</a:t>
            </a:r>
          </a:p>
          <a:p>
            <a:pPr marL="1314450" lvl="2" indent="-457200"/>
            <a:r>
              <a:rPr lang="en-US" sz="1600">
                <a:solidFill>
                  <a:schemeClr val="accent6"/>
                </a:solidFill>
              </a:rPr>
              <a:t>Collectively </a:t>
            </a:r>
            <a:r>
              <a:rPr lang="en-US" sz="1600" smtClean="0">
                <a:solidFill>
                  <a:schemeClr val="accent6"/>
                </a:solidFill>
              </a:rPr>
              <a:t>bargained</a:t>
            </a:r>
            <a:endParaRPr lang="en-US" sz="1600">
              <a:solidFill>
                <a:schemeClr val="accent6"/>
              </a:solidFill>
            </a:endParaRPr>
          </a:p>
          <a:p>
            <a:pPr marL="1314450" lvl="2" indent="-457200"/>
            <a:r>
              <a:rPr lang="en-US" sz="1600">
                <a:solidFill>
                  <a:schemeClr val="accent6"/>
                </a:solidFill>
              </a:rPr>
              <a:t>Non-resident aliens w/o US income</a:t>
            </a:r>
          </a:p>
          <a:p>
            <a:pPr marL="914400" lvl="1" indent="-457200">
              <a:buFont typeface="+mj-lt"/>
              <a:buAutoNum type="arabicPeriod"/>
            </a:pPr>
            <a:endParaRPr lang="en-US" sz="2000" smtClean="0">
              <a:solidFill>
                <a:schemeClr val="accent4"/>
              </a:solidFill>
            </a:endParaRPr>
          </a:p>
          <a:p>
            <a:pPr marL="857250" lvl="1" indent="-457200"/>
            <a:endParaRPr lang="en-US" smtClean="0">
              <a:solidFill>
                <a:schemeClr val="accent4"/>
              </a:solidFill>
            </a:endParaRPr>
          </a:p>
          <a:p>
            <a:endParaRPr lang="en-US" sz="2400" smtClean="0"/>
          </a:p>
          <a:p>
            <a:pPr marL="0" indent="0">
              <a:buNone/>
            </a:pPr>
            <a:endParaRPr lang="en-US" sz="2400"/>
          </a:p>
          <a:p>
            <a:endParaRPr lang="en-US" sz="2400"/>
          </a:p>
          <a:p>
            <a:endParaRPr lang="en-US" sz="240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0F8D6179-3984-4F66-B5F7-52DDA00F585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0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z="3600" u="sng" smtClean="0"/>
              <a:t>Section 79: Eligibility Test</a:t>
            </a:r>
            <a:endParaRPr lang="en-US" sz="3600" u="sng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5486400"/>
          </a:xfrm>
        </p:spPr>
        <p:txBody>
          <a:bodyPr/>
          <a:lstStyle>
            <a:defPPr>
              <a:defRPr kern="1200" smtId="4294967295"/>
            </a:defPPr>
          </a:lstStyle>
          <a:p>
            <a:pPr>
              <a:buFont typeface="Arial" panose="020B0604020202020204" pitchFamily="34" charset="0"/>
              <a:buChar char="•"/>
            </a:pPr>
            <a:endParaRPr lang="en-US" sz="2400" smtClean="0">
              <a:solidFill>
                <a:schemeClr val="accent4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smtClean="0">
                <a:solidFill>
                  <a:schemeClr val="accent4"/>
                </a:solidFill>
              </a:rPr>
              <a:t>The plan must satisfy any one of the following 4 tests: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smtClean="0">
                <a:solidFill>
                  <a:schemeClr val="accent6"/>
                </a:solidFill>
              </a:rPr>
              <a:t>70% of all employees benefit under the plan, or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smtClean="0">
                <a:solidFill>
                  <a:schemeClr val="accent6"/>
                </a:solidFill>
              </a:rPr>
              <a:t>At least 85% of the participants are not key employees, or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smtClean="0">
                <a:solidFill>
                  <a:schemeClr val="accent6"/>
                </a:solidFill>
              </a:rPr>
              <a:t>The plan benefits a non-discriminatory classification of employees, or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smtClean="0">
                <a:solidFill>
                  <a:schemeClr val="accent6"/>
                </a:solidFill>
              </a:rPr>
              <a:t>If part of a cafeteria plan, the tests for cafeteria plans are satisfied</a:t>
            </a:r>
            <a:r>
              <a:rPr lang="en-US" sz="2400" smtClean="0">
                <a:solidFill>
                  <a:schemeClr val="accent4"/>
                </a:solidFill>
              </a:rPr>
              <a:t>.</a:t>
            </a:r>
          </a:p>
          <a:p>
            <a:pPr marL="857250" lvl="1" indent="-457200"/>
            <a:endParaRPr lang="en-US" smtClean="0">
              <a:solidFill>
                <a:schemeClr val="accent4"/>
              </a:solidFill>
            </a:endParaRPr>
          </a:p>
          <a:p>
            <a:endParaRPr lang="en-US" sz="2400" smtClean="0"/>
          </a:p>
          <a:p>
            <a:pPr marL="0" indent="0">
              <a:buNone/>
            </a:pPr>
            <a:endParaRPr lang="en-US" sz="2400"/>
          </a:p>
          <a:p>
            <a:endParaRPr lang="en-US" sz="2400"/>
          </a:p>
          <a:p>
            <a:endParaRPr lang="en-US" sz="240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0F8D6179-3984-4F66-B5F7-52DDA00F585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019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z="3600" u="sng" smtClean="0"/>
              <a:t>Section 79: Benefits Test</a:t>
            </a:r>
            <a:endParaRPr lang="en-US" sz="3600" u="sng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5486400"/>
          </a:xfrm>
        </p:spPr>
        <p:txBody>
          <a:bodyPr/>
          <a:lstStyle>
            <a:defPPr>
              <a:defRPr kern="1200" smtId="4294967295"/>
            </a:defPPr>
          </a:lstStyle>
          <a:p>
            <a:endParaRPr lang="en-US" smtClean="0">
              <a:solidFill>
                <a:schemeClr val="accent4"/>
              </a:solidFill>
            </a:endParaRPr>
          </a:p>
          <a:p>
            <a:r>
              <a:rPr lang="en-US" smtClean="0">
                <a:solidFill>
                  <a:schemeClr val="accent4"/>
                </a:solidFill>
              </a:rPr>
              <a:t>Both requirements must be met: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mtClean="0">
                <a:solidFill>
                  <a:schemeClr val="accent6"/>
                </a:solidFill>
              </a:rPr>
              <a:t>If a benefit is offered to an key employee, it must be offered to all others; and,</a:t>
            </a:r>
          </a:p>
          <a:p>
            <a:pPr marL="857250" lvl="1" indent="-457200">
              <a:buFont typeface="+mj-lt"/>
              <a:buAutoNum type="arabicPeriod"/>
            </a:pPr>
            <a:endParaRPr lang="en-US" smtClean="0">
              <a:solidFill>
                <a:schemeClr val="accent6"/>
              </a:solidFill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en-US" smtClean="0">
                <a:solidFill>
                  <a:schemeClr val="accent6"/>
                </a:solidFill>
              </a:rPr>
              <a:t>Benefits must bear a uniform relationship to compensation.</a:t>
            </a:r>
          </a:p>
          <a:p>
            <a:pPr marL="0" indent="0">
              <a:buNone/>
            </a:pPr>
            <a:endParaRPr lang="en-US" smtClean="0">
              <a:solidFill>
                <a:schemeClr val="accent4"/>
              </a:solidFill>
            </a:endParaRPr>
          </a:p>
          <a:p>
            <a:endParaRPr lang="en-US" sz="2400" smtClean="0"/>
          </a:p>
          <a:p>
            <a:pPr marL="0" indent="0">
              <a:buNone/>
            </a:pPr>
            <a:endParaRPr lang="en-US" sz="2400"/>
          </a:p>
          <a:p>
            <a:endParaRPr lang="en-US" sz="2400"/>
          </a:p>
          <a:p>
            <a:endParaRPr lang="en-US" sz="240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0F8D6179-3984-4F66-B5F7-52DDA00F585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0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z="3600" u="sng" smtClean="0"/>
              <a:t>Agenda</a:t>
            </a:r>
            <a:endParaRPr lang="en-US" sz="3600" u="sng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5486400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 sz="2800" smtClean="0">
                <a:solidFill>
                  <a:schemeClr val="accent4"/>
                </a:solidFill>
              </a:rPr>
              <a:t>Nondiscrimination Testing: A Brief History</a:t>
            </a:r>
          </a:p>
          <a:p>
            <a:endParaRPr lang="en-US" sz="1100" smtClean="0">
              <a:solidFill>
                <a:schemeClr val="accent4"/>
              </a:solidFill>
            </a:endParaRPr>
          </a:p>
          <a:p>
            <a:r>
              <a:rPr lang="en-US" sz="2800" smtClean="0">
                <a:solidFill>
                  <a:schemeClr val="accent4"/>
                </a:solidFill>
              </a:rPr>
              <a:t>Section 125</a:t>
            </a:r>
          </a:p>
          <a:p>
            <a:pPr marL="857250" lvl="1" indent="-457200"/>
            <a:r>
              <a:rPr lang="en-US" sz="2000" smtClean="0">
                <a:solidFill>
                  <a:schemeClr val="accent6"/>
                </a:solidFill>
              </a:rPr>
              <a:t>Cafeteria Plans</a:t>
            </a:r>
          </a:p>
          <a:p>
            <a:pPr marL="857250" lvl="1" indent="-457200"/>
            <a:endParaRPr lang="en-US" sz="1000" smtClean="0">
              <a:solidFill>
                <a:schemeClr val="accent4"/>
              </a:solidFill>
            </a:endParaRPr>
          </a:p>
          <a:p>
            <a:r>
              <a:rPr lang="en-US" sz="2800" smtClean="0">
                <a:solidFill>
                  <a:schemeClr val="accent4"/>
                </a:solidFill>
              </a:rPr>
              <a:t>Section 105(h)</a:t>
            </a:r>
          </a:p>
          <a:p>
            <a:pPr marL="857250" lvl="1" indent="-457200"/>
            <a:r>
              <a:rPr lang="en-US" sz="2000" smtClean="0">
                <a:solidFill>
                  <a:schemeClr val="accent6"/>
                </a:solidFill>
              </a:rPr>
              <a:t>Self-Insured Health Plans</a:t>
            </a:r>
          </a:p>
          <a:p>
            <a:pPr marL="857250" lvl="1" indent="-457200"/>
            <a:r>
              <a:rPr lang="en-US" sz="2000" smtClean="0">
                <a:solidFill>
                  <a:schemeClr val="accent6"/>
                </a:solidFill>
              </a:rPr>
              <a:t>Health Reimbursement Accounts</a:t>
            </a:r>
          </a:p>
          <a:p>
            <a:pPr marL="857250" lvl="1" indent="-457200"/>
            <a:r>
              <a:rPr lang="en-US" sz="2000" smtClean="0">
                <a:solidFill>
                  <a:schemeClr val="accent6"/>
                </a:solidFill>
              </a:rPr>
              <a:t>Health FSAs</a:t>
            </a:r>
          </a:p>
          <a:p>
            <a:pPr marL="857250" lvl="1" indent="-457200"/>
            <a:endParaRPr lang="en-US" sz="1000" smtClean="0">
              <a:solidFill>
                <a:schemeClr val="accent4"/>
              </a:solidFill>
            </a:endParaRPr>
          </a:p>
          <a:p>
            <a:r>
              <a:rPr lang="en-US" sz="2800" smtClean="0">
                <a:solidFill>
                  <a:schemeClr val="accent4"/>
                </a:solidFill>
              </a:rPr>
              <a:t>Section 79</a:t>
            </a:r>
          </a:p>
          <a:p>
            <a:pPr marL="857250" lvl="1" indent="-457200"/>
            <a:r>
              <a:rPr lang="en-US" sz="2000" smtClean="0">
                <a:solidFill>
                  <a:schemeClr val="accent6"/>
                </a:solidFill>
              </a:rPr>
              <a:t>Group Term Life Insurance</a:t>
            </a:r>
          </a:p>
          <a:p>
            <a:pPr marL="857250" lvl="1" indent="-457200"/>
            <a:endParaRPr lang="en-US" sz="1000" smtClean="0">
              <a:solidFill>
                <a:schemeClr val="accent4"/>
              </a:solidFill>
            </a:endParaRPr>
          </a:p>
          <a:p>
            <a:r>
              <a:rPr lang="en-US" sz="2800" smtClean="0">
                <a:solidFill>
                  <a:schemeClr val="accent4"/>
                </a:solidFill>
              </a:rPr>
              <a:t>Section 129</a:t>
            </a:r>
          </a:p>
          <a:p>
            <a:pPr marL="857250" lvl="1" indent="-457200"/>
            <a:r>
              <a:rPr lang="en-US" sz="2000" smtClean="0">
                <a:solidFill>
                  <a:schemeClr val="accent6"/>
                </a:solidFill>
              </a:rPr>
              <a:t>Dependent Care Account Plans</a:t>
            </a:r>
            <a:endParaRPr lang="en-US" sz="2000">
              <a:solidFill>
                <a:schemeClr val="accent6"/>
              </a:solidFill>
            </a:endParaRP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0F8D6179-3984-4F66-B5F7-52DDA00F585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2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z="3600" u="sng" smtClean="0"/>
              <a:t>Section 79: Designs that Work</a:t>
            </a:r>
            <a:endParaRPr lang="en-US" sz="3600" u="sng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5486400"/>
          </a:xfrm>
        </p:spPr>
        <p:txBody>
          <a:bodyPr/>
          <a:lstStyle>
            <a:defPPr>
              <a:defRPr kern="1200" smtId="4294967295"/>
            </a:defPPr>
          </a:lstStyle>
          <a:p>
            <a:endParaRPr lang="en-US">
              <a:solidFill>
                <a:schemeClr val="accent4"/>
              </a:solidFill>
            </a:endParaRPr>
          </a:p>
          <a:p>
            <a:r>
              <a:rPr lang="en-US" smtClean="0">
                <a:solidFill>
                  <a:schemeClr val="accent4"/>
                </a:solidFill>
              </a:rPr>
              <a:t>Conscious noncompliance</a:t>
            </a:r>
          </a:p>
          <a:p>
            <a:pPr lvl="1"/>
            <a:r>
              <a:rPr lang="en-US" smtClean="0">
                <a:solidFill>
                  <a:schemeClr val="accent6"/>
                </a:solidFill>
              </a:rPr>
              <a:t>Even in discriminatory plans, life insurance benefits paid to beneficiaries of GTL plans are received income tax free</a:t>
            </a:r>
          </a:p>
          <a:p>
            <a:pPr lvl="1"/>
            <a:endParaRPr lang="en-US" smtClean="0">
              <a:solidFill>
                <a:schemeClr val="accent6"/>
              </a:solidFill>
            </a:endParaRPr>
          </a:p>
          <a:p>
            <a:pPr lvl="1"/>
            <a:r>
              <a:rPr lang="en-US" smtClean="0">
                <a:solidFill>
                  <a:schemeClr val="accent6"/>
                </a:solidFill>
              </a:rPr>
              <a:t>Example:  55 year old key employee w/ $200K of GTL coverage</a:t>
            </a:r>
          </a:p>
          <a:p>
            <a:pPr lvl="2"/>
            <a:r>
              <a:rPr lang="en-US" smtClean="0">
                <a:solidFill>
                  <a:schemeClr val="accent6"/>
                </a:solidFill>
              </a:rPr>
              <a:t>Nondiscriminatory: Imputed income of $774</a:t>
            </a:r>
          </a:p>
          <a:p>
            <a:pPr lvl="2"/>
            <a:r>
              <a:rPr lang="en-US" smtClean="0">
                <a:solidFill>
                  <a:schemeClr val="accent6"/>
                </a:solidFill>
              </a:rPr>
              <a:t>Discriminatory: Imputed income of $1,032</a:t>
            </a:r>
          </a:p>
          <a:p>
            <a:endParaRPr lang="en-US" smtClean="0">
              <a:solidFill>
                <a:schemeClr val="accent4"/>
              </a:solidFill>
            </a:endParaRPr>
          </a:p>
          <a:p>
            <a:endParaRPr lang="en-US" sz="2400" smtClean="0"/>
          </a:p>
          <a:p>
            <a:pPr marL="0" indent="0">
              <a:buNone/>
            </a:pPr>
            <a:endParaRPr lang="en-US" sz="2400"/>
          </a:p>
          <a:p>
            <a:endParaRPr lang="en-US" sz="2400"/>
          </a:p>
          <a:p>
            <a:endParaRPr lang="en-US" sz="240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0F8D6179-3984-4F66-B5F7-52DDA00F585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130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z="3600" u="sng" smtClean="0"/>
              <a:t>Section 129: Overview</a:t>
            </a:r>
            <a:endParaRPr lang="en-US" sz="3600" u="sng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5486400"/>
          </a:xfrm>
        </p:spPr>
        <p:txBody>
          <a:bodyPr/>
          <a:lstStyle>
            <a:defPPr>
              <a:defRPr kern="1200" smtId="4294967295"/>
            </a:defPPr>
          </a:lstStyle>
          <a:p>
            <a:endParaRPr lang="en-US">
              <a:solidFill>
                <a:schemeClr val="accent4"/>
              </a:solidFill>
            </a:endParaRPr>
          </a:p>
          <a:p>
            <a:r>
              <a:rPr lang="en-US">
                <a:solidFill>
                  <a:schemeClr val="accent4"/>
                </a:solidFill>
              </a:rPr>
              <a:t>4</a:t>
            </a:r>
            <a:r>
              <a:rPr lang="en-US" smtClean="0">
                <a:solidFill>
                  <a:schemeClr val="accent4"/>
                </a:solidFill>
              </a:rPr>
              <a:t> Tests:</a:t>
            </a:r>
            <a:endParaRPr lang="en-US" smtClean="0">
              <a:solidFill>
                <a:schemeClr val="accent6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mtClean="0">
                <a:solidFill>
                  <a:schemeClr val="accent6"/>
                </a:solidFill>
              </a:rPr>
              <a:t>Eligibility Test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mtClean="0">
                <a:solidFill>
                  <a:schemeClr val="accent6"/>
                </a:solidFill>
              </a:rPr>
              <a:t>Contribution and Benefits (C&amp;B) Test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mtClean="0">
                <a:solidFill>
                  <a:schemeClr val="accent6"/>
                </a:solidFill>
              </a:rPr>
              <a:t>More-than-5% Owners Concentration Test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mtClean="0">
                <a:solidFill>
                  <a:schemeClr val="accent6"/>
                </a:solidFill>
              </a:rPr>
              <a:t>55% Average Benefits Test</a:t>
            </a:r>
          </a:p>
          <a:p>
            <a:pPr marL="971550" lvl="1" indent="-514350">
              <a:buFont typeface="+mj-lt"/>
              <a:buAutoNum type="arabicPeriod"/>
            </a:pPr>
            <a:endParaRPr lang="en-US" sz="1400">
              <a:solidFill>
                <a:schemeClr val="accent4"/>
              </a:solidFill>
            </a:endParaRPr>
          </a:p>
          <a:p>
            <a:pPr marL="571500" indent="-514350"/>
            <a:r>
              <a:rPr lang="en-US" smtClean="0">
                <a:solidFill>
                  <a:schemeClr val="accent4"/>
                </a:solidFill>
              </a:rPr>
              <a:t>Excludable Employees:</a:t>
            </a:r>
          </a:p>
          <a:p>
            <a:pPr marL="971550" lvl="1" indent="-514350"/>
            <a:r>
              <a:rPr lang="en-US" smtClean="0">
                <a:solidFill>
                  <a:schemeClr val="accent6"/>
                </a:solidFill>
              </a:rPr>
              <a:t>Under age 21</a:t>
            </a:r>
          </a:p>
          <a:p>
            <a:pPr marL="971550" lvl="1" indent="-514350"/>
            <a:r>
              <a:rPr lang="en-US" smtClean="0">
                <a:solidFill>
                  <a:schemeClr val="accent6"/>
                </a:solidFill>
              </a:rPr>
              <a:t>Less than 1 year of service</a:t>
            </a:r>
          </a:p>
          <a:p>
            <a:pPr marL="971550" lvl="1" indent="-514350"/>
            <a:r>
              <a:rPr lang="en-US" smtClean="0">
                <a:solidFill>
                  <a:schemeClr val="accent6"/>
                </a:solidFill>
              </a:rPr>
              <a:t>Collectively Bargained </a:t>
            </a:r>
          </a:p>
          <a:p>
            <a:endParaRPr lang="en-US" sz="2400" smtClean="0"/>
          </a:p>
          <a:p>
            <a:pPr marL="0" indent="0">
              <a:buNone/>
            </a:pPr>
            <a:endParaRPr lang="en-US" sz="2400"/>
          </a:p>
          <a:p>
            <a:endParaRPr lang="en-US" sz="2400"/>
          </a:p>
          <a:p>
            <a:endParaRPr lang="en-US" sz="240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0F8D6179-3984-4F66-B5F7-52DDA00F585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1316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z="3600" u="sng" smtClean="0"/>
              <a:t>Section 129: Overview</a:t>
            </a:r>
            <a:endParaRPr lang="en-US" sz="3600" u="sng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5486400"/>
          </a:xfrm>
        </p:spPr>
        <p:txBody>
          <a:bodyPr/>
          <a:lstStyle>
            <a:defPPr>
              <a:defRPr kern="1200" smtId="4294967295"/>
            </a:defPPr>
          </a:lstStyle>
          <a:p>
            <a:endParaRPr lang="en-US">
              <a:solidFill>
                <a:schemeClr val="accent4"/>
              </a:solidFill>
            </a:endParaRPr>
          </a:p>
          <a:p>
            <a:r>
              <a:rPr lang="en-US" smtClean="0">
                <a:solidFill>
                  <a:schemeClr val="accent4"/>
                </a:solidFill>
              </a:rPr>
              <a:t>A plan may not discriminate in favor of:</a:t>
            </a:r>
          </a:p>
          <a:p>
            <a:endParaRPr lang="en-US" sz="1600">
              <a:solidFill>
                <a:schemeClr val="accent4"/>
              </a:solidFill>
            </a:endParaRPr>
          </a:p>
          <a:p>
            <a:pPr lvl="1"/>
            <a:r>
              <a:rPr lang="en-US" smtClean="0">
                <a:solidFill>
                  <a:schemeClr val="accent4"/>
                </a:solidFill>
              </a:rPr>
              <a:t>Highly Compensated Employees:</a:t>
            </a:r>
          </a:p>
          <a:p>
            <a:pPr lvl="2"/>
            <a:r>
              <a:rPr lang="en-US" smtClean="0">
                <a:solidFill>
                  <a:schemeClr val="accent6"/>
                </a:solidFill>
              </a:rPr>
              <a:t>5% owner (prior or current year)</a:t>
            </a:r>
          </a:p>
          <a:p>
            <a:pPr lvl="2"/>
            <a:r>
              <a:rPr lang="en-US" smtClean="0">
                <a:solidFill>
                  <a:schemeClr val="accent6"/>
                </a:solidFill>
              </a:rPr>
              <a:t>Compensation &gt; $120K in 2016 (prior year)</a:t>
            </a:r>
          </a:p>
          <a:p>
            <a:pPr lvl="2"/>
            <a:r>
              <a:rPr lang="en-US" smtClean="0">
                <a:solidFill>
                  <a:schemeClr val="accent6"/>
                </a:solidFill>
              </a:rPr>
              <a:t>Attribution to dependents</a:t>
            </a:r>
          </a:p>
          <a:p>
            <a:pPr lvl="2"/>
            <a:endParaRPr lang="en-US">
              <a:solidFill>
                <a:schemeClr val="accent4"/>
              </a:solidFill>
            </a:endParaRPr>
          </a:p>
          <a:p>
            <a:pPr lvl="1"/>
            <a:r>
              <a:rPr lang="en-US" smtClean="0">
                <a:solidFill>
                  <a:schemeClr val="accent4"/>
                </a:solidFill>
              </a:rPr>
              <a:t>More-than-5% Owner (current year)</a:t>
            </a:r>
          </a:p>
          <a:p>
            <a:pPr lvl="2"/>
            <a:r>
              <a:rPr lang="en-US" smtClean="0">
                <a:solidFill>
                  <a:schemeClr val="accent6"/>
                </a:solidFill>
              </a:rPr>
              <a:t>On any day of the year</a:t>
            </a:r>
          </a:p>
          <a:p>
            <a:pPr lvl="2"/>
            <a:r>
              <a:rPr lang="en-US" smtClean="0">
                <a:solidFill>
                  <a:schemeClr val="accent6"/>
                </a:solidFill>
              </a:rPr>
              <a:t>Attribution to spouses and dependents</a:t>
            </a:r>
          </a:p>
          <a:p>
            <a:pPr marL="914400" lvl="2" indent="0">
              <a:buNone/>
            </a:pPr>
            <a:endParaRPr lang="en-US" smtClean="0">
              <a:solidFill>
                <a:schemeClr val="accent4"/>
              </a:solidFill>
            </a:endParaRPr>
          </a:p>
          <a:p>
            <a:endParaRPr lang="en-US" sz="2400" smtClean="0"/>
          </a:p>
          <a:p>
            <a:pPr marL="0" indent="0">
              <a:buNone/>
            </a:pPr>
            <a:endParaRPr lang="en-US" sz="2400"/>
          </a:p>
          <a:p>
            <a:endParaRPr lang="en-US" sz="2400"/>
          </a:p>
          <a:p>
            <a:endParaRPr lang="en-US" sz="240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0F8D6179-3984-4F66-B5F7-52DDA00F585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0897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z="3600" u="sng" smtClean="0"/>
              <a:t>Section 129: Eligibility Test</a:t>
            </a:r>
            <a:endParaRPr lang="en-US" sz="3600" u="sng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5486400"/>
          </a:xfrm>
        </p:spPr>
        <p:txBody>
          <a:bodyPr/>
          <a:lstStyle>
            <a:defPPr>
              <a:defRPr kern="1200" smtId="4294967295"/>
            </a:defPPr>
          </a:lstStyle>
          <a:p>
            <a:endParaRPr lang="en-US">
              <a:solidFill>
                <a:schemeClr val="accent4"/>
              </a:solidFill>
            </a:endParaRPr>
          </a:p>
          <a:p>
            <a:r>
              <a:rPr lang="en-US" smtClean="0">
                <a:solidFill>
                  <a:schemeClr val="accent4"/>
                </a:solidFill>
              </a:rPr>
              <a:t>A reasonable percentage of non-HCEs are eligible to participate</a:t>
            </a:r>
          </a:p>
          <a:p>
            <a:endParaRPr lang="en-US">
              <a:solidFill>
                <a:schemeClr val="accent4"/>
              </a:solidFill>
            </a:endParaRPr>
          </a:p>
          <a:p>
            <a:r>
              <a:rPr lang="en-US" smtClean="0">
                <a:solidFill>
                  <a:schemeClr val="accent4"/>
                </a:solidFill>
              </a:rPr>
              <a:t>Safe Harbor:  All non-excludable employees are eligible</a:t>
            </a:r>
          </a:p>
          <a:p>
            <a:pPr marL="57150" indent="0">
              <a:buNone/>
            </a:pPr>
            <a:endParaRPr lang="en-US" smtClean="0">
              <a:solidFill>
                <a:schemeClr val="accent4"/>
              </a:solidFill>
            </a:endParaRPr>
          </a:p>
          <a:p>
            <a:endParaRPr lang="en-US" sz="2400" smtClean="0"/>
          </a:p>
          <a:p>
            <a:pPr marL="0" indent="0">
              <a:buNone/>
            </a:pPr>
            <a:endParaRPr lang="en-US" sz="2400"/>
          </a:p>
          <a:p>
            <a:endParaRPr lang="en-US" sz="2400"/>
          </a:p>
          <a:p>
            <a:endParaRPr lang="en-US" sz="240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0F8D6179-3984-4F66-B5F7-52DDA00F585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465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z="3600" u="sng" smtClean="0"/>
              <a:t>Section 129: C&amp;B Test</a:t>
            </a:r>
            <a:endParaRPr lang="en-US" sz="3600" u="sng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5486400"/>
          </a:xfrm>
        </p:spPr>
        <p:txBody>
          <a:bodyPr/>
          <a:lstStyle>
            <a:defPPr>
              <a:defRPr kern="1200" smtId="4294967295"/>
            </a:defPPr>
          </a:lstStyle>
          <a:p>
            <a:endParaRPr lang="en-US">
              <a:solidFill>
                <a:schemeClr val="accent4"/>
              </a:solidFill>
            </a:endParaRPr>
          </a:p>
          <a:p>
            <a:r>
              <a:rPr lang="en-US" smtClean="0">
                <a:solidFill>
                  <a:schemeClr val="accent4"/>
                </a:solidFill>
              </a:rPr>
              <a:t>Benefits and contributions available to eligible employees do not favor HCEs</a:t>
            </a:r>
          </a:p>
          <a:p>
            <a:pPr lvl="1"/>
            <a:r>
              <a:rPr lang="en-US" smtClean="0">
                <a:solidFill>
                  <a:schemeClr val="accent6"/>
                </a:solidFill>
              </a:rPr>
              <a:t>Looks at availability, not utilization</a:t>
            </a:r>
          </a:p>
          <a:p>
            <a:pPr lvl="1"/>
            <a:endParaRPr lang="en-US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en-US" smtClean="0">
              <a:solidFill>
                <a:schemeClr val="accent4"/>
              </a:solidFill>
            </a:endParaRPr>
          </a:p>
          <a:p>
            <a:pPr lvl="1"/>
            <a:endParaRPr lang="en-US" smtClean="0">
              <a:solidFill>
                <a:schemeClr val="accent4"/>
              </a:solidFill>
            </a:endParaRPr>
          </a:p>
          <a:p>
            <a:endParaRPr lang="en-US" sz="2400" smtClean="0"/>
          </a:p>
          <a:p>
            <a:pPr marL="0" indent="0">
              <a:buNone/>
            </a:pPr>
            <a:endParaRPr lang="en-US" sz="2400"/>
          </a:p>
          <a:p>
            <a:endParaRPr lang="en-US" sz="2400"/>
          </a:p>
          <a:p>
            <a:endParaRPr lang="en-US" sz="240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0F8D6179-3984-4F66-B5F7-52DDA00F585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092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z="3600" u="sng" smtClean="0"/>
              <a:t>Section 129: More-Than-5% Owners Concentration Test</a:t>
            </a:r>
            <a:endParaRPr lang="en-US" sz="3600" u="sng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5486400"/>
          </a:xfrm>
        </p:spPr>
        <p:txBody>
          <a:bodyPr/>
          <a:lstStyle>
            <a:defPPr>
              <a:defRPr kern="1200" smtId="4294967295"/>
            </a:defPPr>
          </a:lstStyle>
          <a:p>
            <a:endParaRPr lang="en-US">
              <a:solidFill>
                <a:schemeClr val="accent4"/>
              </a:solidFill>
            </a:endParaRPr>
          </a:p>
          <a:p>
            <a:r>
              <a:rPr lang="en-US" smtClean="0">
                <a:solidFill>
                  <a:schemeClr val="accent4"/>
                </a:solidFill>
              </a:rPr>
              <a:t>Benefits provided to more-than-5% owners cannot exceed 25% of benefits provided for all employees under the plan</a:t>
            </a:r>
          </a:p>
          <a:p>
            <a:pPr lvl="1"/>
            <a:r>
              <a:rPr lang="en-US" smtClean="0">
                <a:solidFill>
                  <a:schemeClr val="accent6"/>
                </a:solidFill>
              </a:rPr>
              <a:t>All employees included unless excludable</a:t>
            </a:r>
          </a:p>
          <a:p>
            <a:pPr marL="457200" lvl="1" indent="0">
              <a:buNone/>
            </a:pPr>
            <a:endParaRPr lang="en-US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en-US" smtClean="0">
              <a:solidFill>
                <a:schemeClr val="accent4"/>
              </a:solidFill>
            </a:endParaRPr>
          </a:p>
          <a:p>
            <a:pPr lvl="1"/>
            <a:endParaRPr lang="en-US" smtClean="0">
              <a:solidFill>
                <a:schemeClr val="accent4"/>
              </a:solidFill>
            </a:endParaRPr>
          </a:p>
          <a:p>
            <a:endParaRPr lang="en-US" sz="2400" smtClean="0"/>
          </a:p>
          <a:p>
            <a:pPr marL="0" indent="0">
              <a:buNone/>
            </a:pPr>
            <a:endParaRPr lang="en-US" sz="2400"/>
          </a:p>
          <a:p>
            <a:endParaRPr lang="en-US" sz="2400"/>
          </a:p>
          <a:p>
            <a:endParaRPr lang="en-US" sz="240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0F8D6179-3984-4F66-B5F7-52DDA00F585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3267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z="3600" u="sng" smtClean="0"/>
              <a:t>Section 129: 55% Average Benefits Test</a:t>
            </a:r>
            <a:endParaRPr lang="en-US" sz="3600" u="sng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5486400"/>
          </a:xfrm>
        </p:spPr>
        <p:txBody>
          <a:bodyPr/>
          <a:lstStyle>
            <a:defPPr>
              <a:defRPr kern="1200" smtId="4294967295"/>
            </a:defPPr>
          </a:lstStyle>
          <a:p>
            <a:endParaRPr lang="en-US">
              <a:solidFill>
                <a:schemeClr val="accent4"/>
              </a:solidFill>
            </a:endParaRPr>
          </a:p>
          <a:p>
            <a:r>
              <a:rPr lang="en-US" smtClean="0">
                <a:solidFill>
                  <a:schemeClr val="accent4"/>
                </a:solidFill>
              </a:rPr>
              <a:t>Average benefits (per capita) provided to NHCEs are at least 55% of the average benefits provided to HCEs</a:t>
            </a:r>
          </a:p>
          <a:p>
            <a:pPr lvl="1"/>
            <a:r>
              <a:rPr lang="en-US" smtClean="0">
                <a:solidFill>
                  <a:schemeClr val="accent6"/>
                </a:solidFill>
              </a:rPr>
              <a:t>All employees included, unless excludable</a:t>
            </a:r>
          </a:p>
          <a:p>
            <a:pPr lvl="1"/>
            <a:r>
              <a:rPr lang="en-US" smtClean="0">
                <a:solidFill>
                  <a:schemeClr val="accent6"/>
                </a:solidFill>
              </a:rPr>
              <a:t>If salary reduction, may exclude –ees w/ &lt;$25K in compensation</a:t>
            </a:r>
          </a:p>
          <a:p>
            <a:pPr lvl="1"/>
            <a:endParaRPr lang="en-US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en-US" smtClean="0">
              <a:solidFill>
                <a:schemeClr val="accent4"/>
              </a:solidFill>
            </a:endParaRPr>
          </a:p>
          <a:p>
            <a:pPr lvl="1"/>
            <a:endParaRPr lang="en-US" smtClean="0">
              <a:solidFill>
                <a:schemeClr val="accent4"/>
              </a:solidFill>
            </a:endParaRPr>
          </a:p>
          <a:p>
            <a:endParaRPr lang="en-US" sz="2400" smtClean="0"/>
          </a:p>
          <a:p>
            <a:pPr marL="0" indent="0">
              <a:buNone/>
            </a:pPr>
            <a:endParaRPr lang="en-US" sz="2400"/>
          </a:p>
          <a:p>
            <a:endParaRPr lang="en-US" sz="2400"/>
          </a:p>
          <a:p>
            <a:endParaRPr lang="en-US" sz="240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0F8D6179-3984-4F66-B5F7-52DDA00F585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6119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z="3600" u="sng" smtClean="0"/>
              <a:t>Section 129: Designs that Work</a:t>
            </a:r>
            <a:endParaRPr lang="en-US" sz="3600" u="sng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5486400"/>
          </a:xfrm>
        </p:spPr>
        <p:txBody>
          <a:bodyPr/>
          <a:lstStyle>
            <a:defPPr>
              <a:defRPr kern="1200" smtId="4294967295"/>
            </a:defPPr>
          </a:lstStyle>
          <a:p>
            <a:endParaRPr lang="en-US">
              <a:solidFill>
                <a:schemeClr val="accent4"/>
              </a:solidFill>
            </a:endParaRPr>
          </a:p>
          <a:p>
            <a:r>
              <a:rPr lang="en-US" smtClean="0">
                <a:solidFill>
                  <a:schemeClr val="accent4"/>
                </a:solidFill>
              </a:rPr>
              <a:t>Overcome the 55% average benefit test</a:t>
            </a:r>
          </a:p>
          <a:p>
            <a:pPr lvl="1"/>
            <a:r>
              <a:rPr lang="en-US" smtClean="0">
                <a:solidFill>
                  <a:schemeClr val="accent4"/>
                </a:solidFill>
              </a:rPr>
              <a:t>Top paid group election</a:t>
            </a:r>
          </a:p>
          <a:p>
            <a:pPr lvl="1"/>
            <a:r>
              <a:rPr lang="en-US" smtClean="0">
                <a:solidFill>
                  <a:schemeClr val="accent4"/>
                </a:solidFill>
              </a:rPr>
              <a:t>May still have issue with more-than-5% test</a:t>
            </a:r>
          </a:p>
          <a:p>
            <a:pPr lvl="1"/>
            <a:endParaRPr lang="en-US">
              <a:solidFill>
                <a:schemeClr val="accent4"/>
              </a:solidFill>
            </a:endParaRPr>
          </a:p>
          <a:p>
            <a:r>
              <a:rPr lang="en-US" smtClean="0">
                <a:solidFill>
                  <a:schemeClr val="accent4"/>
                </a:solidFill>
              </a:rPr>
              <a:t>Exclude owners</a:t>
            </a:r>
            <a:endParaRPr lang="en-US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en-US" smtClean="0">
              <a:solidFill>
                <a:schemeClr val="accent4"/>
              </a:solidFill>
            </a:endParaRPr>
          </a:p>
          <a:p>
            <a:pPr lvl="1"/>
            <a:endParaRPr lang="en-US" smtClean="0">
              <a:solidFill>
                <a:schemeClr val="accent4"/>
              </a:solidFill>
            </a:endParaRPr>
          </a:p>
          <a:p>
            <a:endParaRPr lang="en-US" sz="2400" smtClean="0"/>
          </a:p>
          <a:p>
            <a:pPr marL="0" indent="0">
              <a:buNone/>
            </a:pPr>
            <a:endParaRPr lang="en-US" sz="2400"/>
          </a:p>
          <a:p>
            <a:endParaRPr lang="en-US" sz="2400"/>
          </a:p>
          <a:p>
            <a:endParaRPr lang="en-US" sz="240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0F8D6179-3984-4F66-B5F7-52DDA00F5859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88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0F8D6179-3984-4F66-B5F7-52DDA00F5859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1026" name="Picture 2" descr="C:\Users\christine\AppData\Local\Microsoft\Windows\Temporary Internet Files\Content.IE5\RJEEFF53\MC90044149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428" y="1600428"/>
            <a:ext cx="3657143" cy="365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22758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z="3600" u="sng" smtClean="0"/>
              <a:t>A Brief History</a:t>
            </a:r>
            <a:endParaRPr lang="en-US" sz="3600" u="sng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5486400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 sz="2400" u="sng" smtClean="0">
                <a:solidFill>
                  <a:schemeClr val="accent4"/>
                </a:solidFill>
              </a:rPr>
              <a:t>1978</a:t>
            </a:r>
            <a:r>
              <a:rPr lang="en-US" sz="2400" smtClean="0">
                <a:solidFill>
                  <a:schemeClr val="accent4"/>
                </a:solidFill>
              </a:rPr>
              <a:t>:  Code Section 125</a:t>
            </a:r>
          </a:p>
          <a:p>
            <a:pPr lvl="1"/>
            <a:r>
              <a:rPr lang="en-US" sz="2000" u="sng" smtClean="0">
                <a:solidFill>
                  <a:schemeClr val="accent6"/>
                </a:solidFill>
              </a:rPr>
              <a:t>1984</a:t>
            </a:r>
            <a:r>
              <a:rPr lang="en-US" sz="2000" smtClean="0">
                <a:solidFill>
                  <a:schemeClr val="accent6"/>
                </a:solidFill>
              </a:rPr>
              <a:t>:  Added the Key Employee Concentration Test</a:t>
            </a:r>
          </a:p>
          <a:p>
            <a:pPr lvl="1"/>
            <a:endParaRPr lang="en-US" sz="900" smtClean="0">
              <a:solidFill>
                <a:schemeClr val="accent4"/>
              </a:solidFill>
            </a:endParaRPr>
          </a:p>
          <a:p>
            <a:r>
              <a:rPr lang="en-US" sz="2400" u="sng" smtClean="0">
                <a:solidFill>
                  <a:schemeClr val="accent4"/>
                </a:solidFill>
              </a:rPr>
              <a:t>1978</a:t>
            </a:r>
            <a:r>
              <a:rPr lang="en-US" sz="2400" smtClean="0">
                <a:solidFill>
                  <a:schemeClr val="accent4"/>
                </a:solidFill>
              </a:rPr>
              <a:t>:  Code Section 105(h)</a:t>
            </a:r>
          </a:p>
          <a:p>
            <a:endParaRPr lang="en-US" sz="900" smtClean="0">
              <a:solidFill>
                <a:schemeClr val="accent4"/>
              </a:solidFill>
            </a:endParaRPr>
          </a:p>
          <a:p>
            <a:r>
              <a:rPr lang="en-US" sz="2400" u="sng" smtClean="0">
                <a:solidFill>
                  <a:schemeClr val="accent4"/>
                </a:solidFill>
              </a:rPr>
              <a:t>1981</a:t>
            </a:r>
            <a:r>
              <a:rPr lang="en-US" sz="2400">
                <a:solidFill>
                  <a:schemeClr val="accent4"/>
                </a:solidFill>
              </a:rPr>
              <a:t>:  Code Section </a:t>
            </a:r>
            <a:r>
              <a:rPr lang="en-US" sz="2400" smtClean="0">
                <a:solidFill>
                  <a:schemeClr val="accent4"/>
                </a:solidFill>
              </a:rPr>
              <a:t>129</a:t>
            </a:r>
          </a:p>
          <a:p>
            <a:endParaRPr lang="en-US" sz="900" smtClean="0">
              <a:solidFill>
                <a:schemeClr val="accent4"/>
              </a:solidFill>
            </a:endParaRPr>
          </a:p>
          <a:p>
            <a:r>
              <a:rPr lang="en-US" sz="2400" u="sng" smtClean="0">
                <a:solidFill>
                  <a:schemeClr val="accent4"/>
                </a:solidFill>
              </a:rPr>
              <a:t>1982</a:t>
            </a:r>
            <a:r>
              <a:rPr lang="en-US" sz="2400" smtClean="0">
                <a:solidFill>
                  <a:schemeClr val="accent4"/>
                </a:solidFill>
              </a:rPr>
              <a:t>:  Code Section 79</a:t>
            </a:r>
          </a:p>
          <a:p>
            <a:endParaRPr lang="en-US" sz="900" smtClean="0">
              <a:solidFill>
                <a:schemeClr val="accent4"/>
              </a:solidFill>
            </a:endParaRPr>
          </a:p>
          <a:p>
            <a:r>
              <a:rPr lang="en-US" sz="2400" u="sng" smtClean="0">
                <a:solidFill>
                  <a:schemeClr val="accent4"/>
                </a:solidFill>
              </a:rPr>
              <a:t>1986</a:t>
            </a:r>
            <a:r>
              <a:rPr lang="en-US" sz="2400" smtClean="0">
                <a:solidFill>
                  <a:schemeClr val="accent4"/>
                </a:solidFill>
              </a:rPr>
              <a:t>: Code Section 89 (part of TRA ’86)</a:t>
            </a:r>
          </a:p>
          <a:p>
            <a:pPr lvl="1"/>
            <a:r>
              <a:rPr lang="en-US" sz="2000" u="sng" smtClean="0">
                <a:solidFill>
                  <a:schemeClr val="accent6"/>
                </a:solidFill>
              </a:rPr>
              <a:t>1989</a:t>
            </a:r>
            <a:r>
              <a:rPr lang="en-US" sz="2000" smtClean="0">
                <a:solidFill>
                  <a:schemeClr val="accent6"/>
                </a:solidFill>
              </a:rPr>
              <a:t>:  Repealed and replaced with prior rules</a:t>
            </a:r>
          </a:p>
          <a:p>
            <a:pPr lvl="1"/>
            <a:endParaRPr lang="en-US" sz="900" smtClean="0">
              <a:solidFill>
                <a:schemeClr val="accent4"/>
              </a:solidFill>
            </a:endParaRPr>
          </a:p>
          <a:p>
            <a:r>
              <a:rPr lang="en-US" sz="2400" u="sng" smtClean="0">
                <a:solidFill>
                  <a:schemeClr val="accent4"/>
                </a:solidFill>
              </a:rPr>
              <a:t>2007</a:t>
            </a:r>
            <a:r>
              <a:rPr lang="en-US" sz="2400" smtClean="0">
                <a:solidFill>
                  <a:schemeClr val="accent4"/>
                </a:solidFill>
              </a:rPr>
              <a:t>:  Proposed cafeteria plan regulations</a:t>
            </a:r>
          </a:p>
          <a:p>
            <a:endParaRPr lang="en-US" sz="1000" smtClean="0">
              <a:solidFill>
                <a:schemeClr val="accent4"/>
              </a:solidFill>
            </a:endParaRPr>
          </a:p>
          <a:p>
            <a:r>
              <a:rPr lang="en-US" sz="2400" u="sng" smtClean="0">
                <a:solidFill>
                  <a:schemeClr val="accent4"/>
                </a:solidFill>
              </a:rPr>
              <a:t>2010</a:t>
            </a:r>
            <a:r>
              <a:rPr lang="en-US" sz="2400" smtClean="0">
                <a:solidFill>
                  <a:schemeClr val="accent4"/>
                </a:solidFill>
              </a:rPr>
              <a:t>:  Affordable Care Act</a:t>
            </a:r>
          </a:p>
          <a:p>
            <a:endParaRPr lang="en-US" sz="900" smtClean="0">
              <a:solidFill>
                <a:schemeClr val="accent4"/>
              </a:solidFill>
            </a:endParaRPr>
          </a:p>
          <a:p>
            <a:r>
              <a:rPr lang="en-US" sz="2400" u="sng" smtClean="0">
                <a:solidFill>
                  <a:schemeClr val="accent4"/>
                </a:solidFill>
              </a:rPr>
              <a:t>2011</a:t>
            </a:r>
            <a:r>
              <a:rPr lang="en-US" sz="2400" smtClean="0">
                <a:solidFill>
                  <a:schemeClr val="accent4"/>
                </a:solidFill>
              </a:rPr>
              <a:t>: IRS Notice 2011-1</a:t>
            </a:r>
          </a:p>
          <a:p>
            <a:pPr marL="857250" lvl="1" indent="-457200"/>
            <a:endParaRPr lang="en-US" smtClean="0">
              <a:solidFill>
                <a:schemeClr val="accent4"/>
              </a:solidFill>
            </a:endParaRPr>
          </a:p>
          <a:p>
            <a:endParaRPr lang="en-US" sz="2400" smtClean="0"/>
          </a:p>
          <a:p>
            <a:pPr marL="0" indent="0">
              <a:buNone/>
            </a:pPr>
            <a:endParaRPr lang="en-US" sz="2400"/>
          </a:p>
          <a:p>
            <a:endParaRPr lang="en-US" sz="2400"/>
          </a:p>
          <a:p>
            <a:endParaRPr lang="en-US" sz="240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0F8D6179-3984-4F66-B5F7-52DDA00F585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643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z="3600" u="sng" smtClean="0"/>
              <a:t>Before Running the Test(s)</a:t>
            </a:r>
            <a:endParaRPr lang="en-US" sz="3600" u="sng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5486400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 sz="2400" smtClean="0">
                <a:solidFill>
                  <a:schemeClr val="accent4"/>
                </a:solidFill>
              </a:rPr>
              <a:t>Who is the Employer?</a:t>
            </a:r>
          </a:p>
          <a:p>
            <a:pPr lvl="1"/>
            <a:r>
              <a:rPr lang="en-US" sz="2000" smtClean="0">
                <a:solidFill>
                  <a:schemeClr val="accent6"/>
                </a:solidFill>
              </a:rPr>
              <a:t>Controlled Groups / Affiliated Service Groups</a:t>
            </a:r>
          </a:p>
          <a:p>
            <a:pPr lvl="1"/>
            <a:r>
              <a:rPr lang="en-US" sz="2000" smtClean="0">
                <a:solidFill>
                  <a:schemeClr val="accent6"/>
                </a:solidFill>
              </a:rPr>
              <a:t>Note on Governmental Employers</a:t>
            </a:r>
          </a:p>
          <a:p>
            <a:pPr lvl="1"/>
            <a:endParaRPr lang="en-US" sz="1000">
              <a:solidFill>
                <a:schemeClr val="accent4"/>
              </a:solidFill>
            </a:endParaRPr>
          </a:p>
          <a:p>
            <a:r>
              <a:rPr lang="en-US" sz="2400" smtClean="0">
                <a:solidFill>
                  <a:schemeClr val="accent4"/>
                </a:solidFill>
              </a:rPr>
              <a:t>Who are the Employees?</a:t>
            </a:r>
          </a:p>
          <a:p>
            <a:pPr lvl="1"/>
            <a:r>
              <a:rPr lang="en-US" sz="2000" smtClean="0">
                <a:solidFill>
                  <a:schemeClr val="accent6"/>
                </a:solidFill>
              </a:rPr>
              <a:t>Leased employees</a:t>
            </a:r>
          </a:p>
          <a:p>
            <a:pPr lvl="1"/>
            <a:endParaRPr lang="en-US" sz="1000">
              <a:solidFill>
                <a:schemeClr val="accent4"/>
              </a:solidFill>
            </a:endParaRPr>
          </a:p>
          <a:p>
            <a:r>
              <a:rPr lang="en-US" sz="2400" smtClean="0">
                <a:solidFill>
                  <a:schemeClr val="accent4"/>
                </a:solidFill>
              </a:rPr>
              <a:t>Who are the Prohibited Group Members?</a:t>
            </a:r>
          </a:p>
          <a:p>
            <a:pPr lvl="1"/>
            <a:r>
              <a:rPr lang="en-US" sz="2000" smtClean="0">
                <a:solidFill>
                  <a:schemeClr val="accent6"/>
                </a:solidFill>
              </a:rPr>
              <a:t>Section 125:  Highly Compensated Individuals; Highly Compensated Participants; Key Employees</a:t>
            </a:r>
          </a:p>
          <a:p>
            <a:pPr lvl="1"/>
            <a:r>
              <a:rPr lang="en-US" sz="2000" smtClean="0">
                <a:solidFill>
                  <a:schemeClr val="accent6"/>
                </a:solidFill>
              </a:rPr>
              <a:t>Section 105(h): Highly Compensated Individuals</a:t>
            </a:r>
          </a:p>
          <a:p>
            <a:pPr lvl="1"/>
            <a:r>
              <a:rPr lang="en-US" sz="2000" smtClean="0">
                <a:solidFill>
                  <a:schemeClr val="accent6"/>
                </a:solidFill>
              </a:rPr>
              <a:t>Section 129: Highly Compensated Employees and </a:t>
            </a:r>
          </a:p>
          <a:p>
            <a:pPr marL="457200" lvl="1" indent="0">
              <a:buNone/>
            </a:pPr>
            <a:r>
              <a:rPr lang="en-US" sz="2000" smtClean="0">
                <a:solidFill>
                  <a:schemeClr val="accent6"/>
                </a:solidFill>
              </a:rPr>
              <a:t>    dependents; 5% owners, spouses and dependents</a:t>
            </a:r>
          </a:p>
          <a:p>
            <a:pPr marL="857250" lvl="1" indent="-457200"/>
            <a:endParaRPr lang="en-US" sz="1000" smtClean="0">
              <a:solidFill>
                <a:schemeClr val="accent4"/>
              </a:solidFill>
            </a:endParaRPr>
          </a:p>
          <a:p>
            <a:pPr marL="457200" indent="-457200"/>
            <a:r>
              <a:rPr lang="en-US" sz="2400" smtClean="0">
                <a:solidFill>
                  <a:schemeClr val="accent4"/>
                </a:solidFill>
              </a:rPr>
              <a:t>Are there any </a:t>
            </a:r>
            <a:r>
              <a:rPr lang="en-US" sz="2400" smtClean="0">
                <a:solidFill>
                  <a:srgbClr val="FF0000"/>
                </a:solidFill>
              </a:rPr>
              <a:t>red flags </a:t>
            </a:r>
            <a:r>
              <a:rPr lang="en-US" sz="2400" smtClean="0">
                <a:solidFill>
                  <a:schemeClr val="accent4"/>
                </a:solidFill>
              </a:rPr>
              <a:t>in the plan design?</a:t>
            </a:r>
          </a:p>
          <a:p>
            <a:endParaRPr lang="en-US" sz="2400" smtClean="0"/>
          </a:p>
          <a:p>
            <a:pPr marL="0" indent="0">
              <a:buNone/>
            </a:pPr>
            <a:endParaRPr lang="en-US" sz="2400"/>
          </a:p>
          <a:p>
            <a:endParaRPr lang="en-US" sz="2400"/>
          </a:p>
          <a:p>
            <a:endParaRPr lang="en-US" sz="240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0F8D6179-3984-4F66-B5F7-52DDA00F585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46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z="3600" u="sng" smtClean="0"/>
              <a:t>Red Flags in Plan Design</a:t>
            </a:r>
            <a:endParaRPr lang="en-US" sz="3600" u="sng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5486400"/>
          </a:xfrm>
        </p:spPr>
        <p:txBody>
          <a:bodyPr/>
          <a:lstStyle>
            <a:defPPr>
              <a:defRPr kern="1200" smtId="4294967295"/>
            </a:defPPr>
          </a:lstStyle>
          <a:p>
            <a:endParaRPr lang="en-US" sz="2400" smtClean="0">
              <a:solidFill>
                <a:schemeClr val="accent4"/>
              </a:solidFill>
            </a:endParaRPr>
          </a:p>
          <a:p>
            <a:r>
              <a:rPr lang="en-US" sz="2400" smtClean="0">
                <a:solidFill>
                  <a:schemeClr val="accent4"/>
                </a:solidFill>
              </a:rPr>
              <a:t>Exclusion of part-time, seasonal, temporary employees</a:t>
            </a:r>
          </a:p>
          <a:p>
            <a:endParaRPr lang="en-US" sz="1000" smtClean="0">
              <a:solidFill>
                <a:schemeClr val="accent4"/>
              </a:solidFill>
            </a:endParaRPr>
          </a:p>
          <a:p>
            <a:r>
              <a:rPr lang="en-US" sz="2400" smtClean="0">
                <a:solidFill>
                  <a:schemeClr val="accent4"/>
                </a:solidFill>
              </a:rPr>
              <a:t>Separate plans for different employee groups</a:t>
            </a:r>
          </a:p>
          <a:p>
            <a:endParaRPr lang="en-US" sz="1000" smtClean="0">
              <a:solidFill>
                <a:schemeClr val="accent4"/>
              </a:solidFill>
            </a:endParaRPr>
          </a:p>
          <a:p>
            <a:r>
              <a:rPr lang="en-US" sz="2400" smtClean="0">
                <a:solidFill>
                  <a:schemeClr val="accent4"/>
                </a:solidFill>
              </a:rPr>
              <a:t>Exclusion of certain categories of employees or of a company in an controlled group</a:t>
            </a:r>
          </a:p>
          <a:p>
            <a:endParaRPr lang="en-US" sz="1000" smtClean="0">
              <a:solidFill>
                <a:schemeClr val="accent4"/>
              </a:solidFill>
            </a:endParaRPr>
          </a:p>
          <a:p>
            <a:r>
              <a:rPr lang="en-US" sz="2400" smtClean="0">
                <a:solidFill>
                  <a:schemeClr val="accent4"/>
                </a:solidFill>
              </a:rPr>
              <a:t>Eligibility and entry dates vary for different groups of employees</a:t>
            </a:r>
            <a:endParaRPr lang="en-US" sz="1000" smtClean="0">
              <a:solidFill>
                <a:schemeClr val="accent4"/>
              </a:solidFill>
            </a:endParaRPr>
          </a:p>
          <a:p>
            <a:endParaRPr lang="en-US" sz="1000" smtClean="0">
              <a:solidFill>
                <a:schemeClr val="accent4"/>
              </a:solidFill>
            </a:endParaRPr>
          </a:p>
          <a:p>
            <a:r>
              <a:rPr lang="en-US" sz="2400" smtClean="0">
                <a:solidFill>
                  <a:schemeClr val="accent4"/>
                </a:solidFill>
              </a:rPr>
              <a:t>Benefits vary for different groups of employees</a:t>
            </a:r>
          </a:p>
          <a:p>
            <a:endParaRPr lang="en-US" sz="2400" smtClean="0"/>
          </a:p>
          <a:p>
            <a:pPr marL="0" indent="0">
              <a:buNone/>
            </a:pPr>
            <a:endParaRPr lang="en-US" sz="2400"/>
          </a:p>
          <a:p>
            <a:endParaRPr lang="en-US" sz="2400"/>
          </a:p>
          <a:p>
            <a:endParaRPr lang="en-US" sz="240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0F8D6179-3984-4F66-B5F7-52DDA00F585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1028" name="Picture 4" descr="C:\Users\christine\AppData\Local\Microsoft\Windows\INetCache\IE\SXV8MFWR\Red_flag_waving_transparent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5400" y="457201"/>
            <a:ext cx="609600" cy="656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43800" y="460613"/>
            <a:ext cx="609600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3308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z="3600" u="sng" smtClean="0"/>
              <a:t>Section 125: Overview</a:t>
            </a:r>
            <a:endParaRPr lang="en-US" sz="3600" u="sng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5486400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>
                <a:solidFill>
                  <a:schemeClr val="accent4"/>
                </a:solidFill>
              </a:rPr>
              <a:t>3</a:t>
            </a:r>
            <a:r>
              <a:rPr lang="en-US" smtClean="0">
                <a:solidFill>
                  <a:schemeClr val="accent4"/>
                </a:solidFill>
              </a:rPr>
              <a:t> Tests: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mtClean="0">
                <a:solidFill>
                  <a:schemeClr val="accent6"/>
                </a:solidFill>
              </a:rPr>
              <a:t>Eligibility Test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mtClean="0">
                <a:solidFill>
                  <a:schemeClr val="accent6"/>
                </a:solidFill>
              </a:rPr>
              <a:t>Contribution &amp; Benefits (C&amp;B) Test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mtClean="0">
                <a:solidFill>
                  <a:schemeClr val="accent6"/>
                </a:solidFill>
              </a:rPr>
              <a:t>Key Employee Concentration Test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mtClean="0">
                <a:solidFill>
                  <a:schemeClr val="accent6"/>
                </a:solidFill>
              </a:rPr>
              <a:t>Nondiscriminatory in Operation Test</a:t>
            </a:r>
          </a:p>
          <a:p>
            <a:pPr marL="857250" lvl="2" indent="0">
              <a:buNone/>
            </a:pPr>
            <a:endParaRPr lang="en-US" sz="1100">
              <a:solidFill>
                <a:schemeClr val="accent4"/>
              </a:solidFill>
            </a:endParaRPr>
          </a:p>
          <a:p>
            <a:pPr marL="914400" lvl="1" indent="-457200"/>
            <a:endParaRPr lang="en-US" sz="1100">
              <a:solidFill>
                <a:schemeClr val="accent4"/>
              </a:solidFill>
            </a:endParaRPr>
          </a:p>
          <a:p>
            <a:pPr marL="514350" indent="-457200"/>
            <a:r>
              <a:rPr lang="en-US" smtClean="0">
                <a:solidFill>
                  <a:schemeClr val="accent4"/>
                </a:solidFill>
              </a:rPr>
              <a:t>Safe Harbors: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mtClean="0">
                <a:solidFill>
                  <a:schemeClr val="accent6"/>
                </a:solidFill>
              </a:rPr>
              <a:t>Premium Only Plan (just Eligibility Test)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mtClean="0">
                <a:solidFill>
                  <a:schemeClr val="accent6"/>
                </a:solidFill>
              </a:rPr>
              <a:t>Simple Cafeteria Plan</a:t>
            </a:r>
          </a:p>
          <a:p>
            <a:pPr marL="914400" lvl="1" indent="-457200">
              <a:buFont typeface="+mj-lt"/>
              <a:buAutoNum type="arabicPeriod"/>
            </a:pPr>
            <a:endParaRPr lang="en-US" sz="2000">
              <a:solidFill>
                <a:schemeClr val="accent4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endParaRPr lang="en-US" sz="2000" smtClean="0">
              <a:solidFill>
                <a:schemeClr val="accent4"/>
              </a:solidFill>
            </a:endParaRPr>
          </a:p>
          <a:p>
            <a:pPr marL="857250" lvl="1" indent="-457200"/>
            <a:endParaRPr lang="en-US" smtClean="0">
              <a:solidFill>
                <a:schemeClr val="accent4"/>
              </a:solidFill>
            </a:endParaRPr>
          </a:p>
          <a:p>
            <a:endParaRPr lang="en-US" sz="2400" smtClean="0"/>
          </a:p>
          <a:p>
            <a:pPr marL="0" indent="0">
              <a:buNone/>
            </a:pPr>
            <a:endParaRPr lang="en-US" sz="2400"/>
          </a:p>
          <a:p>
            <a:endParaRPr lang="en-US" sz="2400"/>
          </a:p>
          <a:p>
            <a:endParaRPr lang="en-US" sz="240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0F8D6179-3984-4F66-B5F7-52DDA00F585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851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z="3600" u="sng" smtClean="0"/>
              <a:t>Section 125: Overview</a:t>
            </a:r>
            <a:endParaRPr lang="en-US" sz="3600" u="sng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5486400"/>
          </a:xfrm>
        </p:spPr>
        <p:txBody>
          <a:bodyPr/>
          <a:lstStyle>
            <a:defPPr>
              <a:defRPr kern="1200" smtId="4294967295"/>
            </a:defPPr>
          </a:lstStyle>
          <a:p>
            <a:pPr marL="0" indent="0">
              <a:buNone/>
            </a:pPr>
            <a:endParaRPr lang="en-US" sz="100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sz="2400" smtClean="0">
                <a:solidFill>
                  <a:schemeClr val="accent4"/>
                </a:solidFill>
              </a:rPr>
              <a:t>A cafeteria plan may not discriminate in favor of:</a:t>
            </a:r>
          </a:p>
          <a:p>
            <a:pPr marL="0" indent="0">
              <a:buNone/>
            </a:pPr>
            <a:endParaRPr lang="en-US" sz="1000" smtClean="0">
              <a:solidFill>
                <a:schemeClr val="accent4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smtClean="0">
                <a:solidFill>
                  <a:schemeClr val="accent4"/>
                </a:solidFill>
              </a:rPr>
              <a:t>Highly Compensated Individuals/Participants (HCI)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sz="1800" smtClean="0">
                <a:solidFill>
                  <a:schemeClr val="accent6"/>
                </a:solidFill>
              </a:rPr>
              <a:t>Officer (prior year)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sz="1800" smtClean="0">
                <a:solidFill>
                  <a:schemeClr val="accent6"/>
                </a:solidFill>
              </a:rPr>
              <a:t>5% shareholder (current or prior year)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sz="1800" smtClean="0">
                <a:solidFill>
                  <a:schemeClr val="accent6"/>
                </a:solidFill>
              </a:rPr>
              <a:t>Highly Compensated Employee (prior year)</a:t>
            </a:r>
          </a:p>
          <a:p>
            <a:pPr marL="1257300" lvl="2" indent="-457200"/>
            <a:r>
              <a:rPr lang="en-US" sz="1400" smtClean="0">
                <a:solidFill>
                  <a:schemeClr val="accent6"/>
                </a:solidFill>
              </a:rPr>
              <a:t>Earned over $120K in 2016 (prior year)</a:t>
            </a:r>
          </a:p>
          <a:p>
            <a:pPr marL="1257300" lvl="2" indent="-457200"/>
            <a:r>
              <a:rPr lang="en-US" sz="1400" smtClean="0">
                <a:solidFill>
                  <a:schemeClr val="accent6"/>
                </a:solidFill>
              </a:rPr>
              <a:t>Top Paid Group</a:t>
            </a:r>
          </a:p>
          <a:p>
            <a:pPr marL="685800" lvl="1"/>
            <a:r>
              <a:rPr lang="en-US" sz="1800">
                <a:solidFill>
                  <a:schemeClr val="accent6"/>
                </a:solidFill>
              </a:rPr>
              <a:t>Attribution to </a:t>
            </a:r>
            <a:r>
              <a:rPr lang="en-US" sz="1800" smtClean="0">
                <a:solidFill>
                  <a:schemeClr val="accent6"/>
                </a:solidFill>
              </a:rPr>
              <a:t>spouse</a:t>
            </a:r>
            <a:r>
              <a:rPr lang="en-US" sz="1800">
                <a:solidFill>
                  <a:schemeClr val="accent6"/>
                </a:solidFill>
              </a:rPr>
              <a:t> </a:t>
            </a:r>
            <a:r>
              <a:rPr lang="en-US" sz="1800" smtClean="0">
                <a:solidFill>
                  <a:schemeClr val="accent6"/>
                </a:solidFill>
              </a:rPr>
              <a:t>and dependents</a:t>
            </a:r>
            <a:endParaRPr lang="en-US" sz="1800">
              <a:solidFill>
                <a:schemeClr val="accent6"/>
              </a:solidFill>
            </a:endParaRPr>
          </a:p>
          <a:p>
            <a:pPr marL="400050" lvl="1" indent="0">
              <a:buNone/>
            </a:pPr>
            <a:endParaRPr lang="en-US" sz="1800" smtClean="0">
              <a:solidFill>
                <a:schemeClr val="accent4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smtClean="0">
                <a:solidFill>
                  <a:schemeClr val="accent4"/>
                </a:solidFill>
              </a:rPr>
              <a:t>Key Employee (prior plan year)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sz="1800" smtClean="0">
                <a:solidFill>
                  <a:schemeClr val="accent6"/>
                </a:solidFill>
              </a:rPr>
              <a:t>Officer w/ compensation &gt; $170K in 2016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sz="1800" smtClean="0">
                <a:solidFill>
                  <a:schemeClr val="accent6"/>
                </a:solidFill>
              </a:rPr>
              <a:t>5% owner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sz="1800" smtClean="0">
                <a:solidFill>
                  <a:schemeClr val="accent6"/>
                </a:solidFill>
              </a:rPr>
              <a:t>1% owner w/ compensation &gt; $150K</a:t>
            </a:r>
          </a:p>
          <a:p>
            <a:pPr marL="685800" lvl="1"/>
            <a:r>
              <a:rPr lang="en-US" sz="1800" smtClean="0">
                <a:solidFill>
                  <a:schemeClr val="accent6"/>
                </a:solidFill>
              </a:rPr>
              <a:t>Attribution to spouse, children, and grandparents</a:t>
            </a:r>
          </a:p>
          <a:p>
            <a:pPr marL="400050" lvl="1" indent="0">
              <a:buNone/>
            </a:pPr>
            <a:endParaRPr lang="en-US" sz="1600" smtClean="0">
              <a:solidFill>
                <a:schemeClr val="accent4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mtClean="0">
              <a:solidFill>
                <a:schemeClr val="accent4"/>
              </a:solidFill>
            </a:endParaRPr>
          </a:p>
          <a:p>
            <a:endParaRPr lang="en-US" sz="2400" smtClean="0"/>
          </a:p>
          <a:p>
            <a:pPr marL="0" indent="0">
              <a:buNone/>
            </a:pPr>
            <a:endParaRPr lang="en-US" sz="2400"/>
          </a:p>
          <a:p>
            <a:endParaRPr lang="en-US" sz="2400"/>
          </a:p>
          <a:p>
            <a:endParaRPr lang="en-US" sz="240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0F8D6179-3984-4F66-B5F7-52DDA00F585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550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z="3600" u="sng" smtClean="0"/>
              <a:t>Section 125: Eligibility Test</a:t>
            </a:r>
            <a:endParaRPr lang="en-US" sz="3600" u="sng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5486400"/>
          </a:xfrm>
        </p:spPr>
        <p:txBody>
          <a:bodyPr/>
          <a:lstStyle>
            <a:defPPr>
              <a:defRPr kern="1200" smtId="4294967295"/>
            </a:defPPr>
          </a:lstStyle>
          <a:p>
            <a:pPr marL="457200" indent="-457200">
              <a:buAutoNum type="arabicPeriod"/>
            </a:pPr>
            <a:r>
              <a:rPr lang="en-US" sz="2000" smtClean="0">
                <a:solidFill>
                  <a:schemeClr val="accent4"/>
                </a:solidFill>
              </a:rPr>
              <a:t>No </a:t>
            </a:r>
            <a:r>
              <a:rPr lang="en-US" sz="2000">
                <a:solidFill>
                  <a:schemeClr val="accent4"/>
                </a:solidFill>
              </a:rPr>
              <a:t>employee is required to complete more than </a:t>
            </a:r>
            <a:r>
              <a:rPr lang="en-US" sz="2000" smtClean="0">
                <a:solidFill>
                  <a:schemeClr val="accent4"/>
                </a:solidFill>
              </a:rPr>
              <a:t>3 years </a:t>
            </a:r>
            <a:r>
              <a:rPr lang="en-US" sz="2000">
                <a:solidFill>
                  <a:schemeClr val="accent4"/>
                </a:solidFill>
              </a:rPr>
              <a:t>of service </a:t>
            </a:r>
            <a:r>
              <a:rPr lang="en-US" sz="2000" smtClean="0">
                <a:solidFill>
                  <a:schemeClr val="accent4"/>
                </a:solidFill>
              </a:rPr>
              <a:t>and the service requirement </a:t>
            </a:r>
            <a:r>
              <a:rPr lang="en-US" sz="2000">
                <a:solidFill>
                  <a:schemeClr val="accent4"/>
                </a:solidFill>
              </a:rPr>
              <a:t>is the same for each </a:t>
            </a:r>
            <a:r>
              <a:rPr lang="en-US" sz="2000" smtClean="0">
                <a:solidFill>
                  <a:schemeClr val="accent4"/>
                </a:solidFill>
              </a:rPr>
              <a:t>employee</a:t>
            </a:r>
          </a:p>
          <a:p>
            <a:pPr marL="457200" indent="-457200">
              <a:buAutoNum type="arabicPeriod"/>
            </a:pPr>
            <a:endParaRPr lang="en-US" sz="2000" smtClean="0">
              <a:solidFill>
                <a:schemeClr val="accent4"/>
              </a:solidFill>
            </a:endParaRPr>
          </a:p>
          <a:p>
            <a:pPr marL="457200" indent="-457200">
              <a:buAutoNum type="arabicPeriod"/>
            </a:pPr>
            <a:r>
              <a:rPr lang="en-US" sz="2000" smtClean="0">
                <a:solidFill>
                  <a:schemeClr val="accent4"/>
                </a:solidFill>
              </a:rPr>
              <a:t>Entry date is beyond the first day of the plan year after eligibility requirements are met</a:t>
            </a:r>
          </a:p>
          <a:p>
            <a:pPr marL="457200" indent="-457200">
              <a:buAutoNum type="arabicPeriod"/>
            </a:pPr>
            <a:endParaRPr lang="en-US" sz="2000" smtClean="0">
              <a:solidFill>
                <a:schemeClr val="accent4"/>
              </a:solidFill>
            </a:endParaRPr>
          </a:p>
          <a:p>
            <a:pPr marL="457200" indent="-457200">
              <a:buAutoNum type="arabicPeriod"/>
            </a:pPr>
            <a:r>
              <a:rPr lang="en-US" sz="2000" smtClean="0">
                <a:solidFill>
                  <a:schemeClr val="accent4"/>
                </a:solidFill>
              </a:rPr>
              <a:t>Nondiscriminatory Classification Test </a:t>
            </a:r>
          </a:p>
          <a:p>
            <a:pPr marL="457200" indent="-457200">
              <a:buAutoNum type="arabicPeriod"/>
            </a:pPr>
            <a:endParaRPr lang="en-US" sz="800" smtClean="0">
              <a:solidFill>
                <a:schemeClr val="accent4"/>
              </a:solidFill>
            </a:endParaRPr>
          </a:p>
          <a:p>
            <a:pPr marL="914400" lvl="1" indent="-457200"/>
            <a:r>
              <a:rPr lang="en-US" sz="2000">
                <a:solidFill>
                  <a:schemeClr val="accent6"/>
                </a:solidFill>
              </a:rPr>
              <a:t>Excludable Employees:</a:t>
            </a:r>
          </a:p>
          <a:p>
            <a:pPr marL="1314450" lvl="2" indent="-457200"/>
            <a:r>
              <a:rPr lang="en-US" sz="1800" smtClean="0">
                <a:solidFill>
                  <a:schemeClr val="accent4"/>
                </a:solidFill>
              </a:rPr>
              <a:t>Less than 3 years of service </a:t>
            </a:r>
            <a:r>
              <a:rPr lang="en-US" sz="1800">
                <a:solidFill>
                  <a:schemeClr val="accent4"/>
                </a:solidFill>
              </a:rPr>
              <a:t>(if not eligible for the plan, otherwise disaggregated)</a:t>
            </a:r>
          </a:p>
          <a:p>
            <a:pPr marL="1314450" lvl="2" indent="-457200"/>
            <a:r>
              <a:rPr lang="en-US" sz="1800">
                <a:solidFill>
                  <a:schemeClr val="accent4"/>
                </a:solidFill>
              </a:rPr>
              <a:t>Collectively </a:t>
            </a:r>
            <a:r>
              <a:rPr lang="en-US" sz="1800" smtClean="0">
                <a:solidFill>
                  <a:schemeClr val="accent4"/>
                </a:solidFill>
              </a:rPr>
              <a:t>bargained</a:t>
            </a:r>
            <a:endParaRPr lang="en-US" sz="1800">
              <a:solidFill>
                <a:schemeClr val="accent4"/>
              </a:solidFill>
            </a:endParaRPr>
          </a:p>
          <a:p>
            <a:pPr marL="1314450" lvl="2" indent="-457200"/>
            <a:r>
              <a:rPr lang="en-US" sz="1800">
                <a:solidFill>
                  <a:schemeClr val="accent4"/>
                </a:solidFill>
              </a:rPr>
              <a:t>Non-resident aliens w/o US income</a:t>
            </a:r>
          </a:p>
          <a:p>
            <a:pPr marL="1314450" lvl="2" indent="-457200"/>
            <a:r>
              <a:rPr lang="en-US" sz="1800">
                <a:solidFill>
                  <a:schemeClr val="accent4"/>
                </a:solidFill>
              </a:rPr>
              <a:t>COBRA </a:t>
            </a:r>
            <a:r>
              <a:rPr lang="en-US" sz="1800" smtClean="0">
                <a:solidFill>
                  <a:schemeClr val="accent4"/>
                </a:solidFill>
              </a:rPr>
              <a:t>participants</a:t>
            </a:r>
          </a:p>
          <a:p>
            <a:pPr marL="914400" lvl="1" indent="-457200"/>
            <a:r>
              <a:rPr lang="en-US" sz="2000" smtClean="0">
                <a:solidFill>
                  <a:schemeClr val="accent6"/>
                </a:solidFill>
              </a:rPr>
              <a:t>Part time employees must be included, </a:t>
            </a:r>
          </a:p>
          <a:p>
            <a:pPr marL="457200" lvl="1" indent="0">
              <a:buNone/>
            </a:pPr>
            <a:r>
              <a:rPr lang="en-US" sz="2000">
                <a:solidFill>
                  <a:schemeClr val="accent6"/>
                </a:solidFill>
              </a:rPr>
              <a:t>	</a:t>
            </a:r>
            <a:r>
              <a:rPr lang="en-US" sz="2000" smtClean="0">
                <a:solidFill>
                  <a:schemeClr val="accent6"/>
                </a:solidFill>
              </a:rPr>
              <a:t>even if not eligible for the plan</a:t>
            </a:r>
          </a:p>
          <a:p>
            <a:endParaRPr lang="en-US" sz="2400" smtClean="0"/>
          </a:p>
          <a:p>
            <a:pPr marL="0" indent="0">
              <a:buNone/>
            </a:pPr>
            <a:endParaRPr lang="en-US" sz="2400"/>
          </a:p>
          <a:p>
            <a:endParaRPr lang="en-US" sz="2400"/>
          </a:p>
          <a:p>
            <a:endParaRPr lang="en-US" sz="240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0F8D6179-3984-4F66-B5F7-52DDA00F585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38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z="3600" u="sng" smtClean="0"/>
              <a:t>Section 125: Eligibility Test</a:t>
            </a:r>
            <a:endParaRPr lang="en-US" sz="3600" u="sng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5486400"/>
          </a:xfrm>
        </p:spPr>
        <p:txBody>
          <a:bodyPr/>
          <a:lstStyle>
            <a:defPPr>
              <a:defRPr kern="1200" smtId="4294967295"/>
            </a:defPPr>
          </a:lstStyle>
          <a:p>
            <a:pPr marL="0" indent="0">
              <a:buNone/>
            </a:pPr>
            <a:endParaRPr lang="en-US" sz="2000" smtClean="0">
              <a:solidFill>
                <a:schemeClr val="accent4"/>
              </a:solidFill>
            </a:endParaRPr>
          </a:p>
          <a:p>
            <a:pPr marL="0" indent="0" algn="ctr">
              <a:buNone/>
            </a:pPr>
            <a:r>
              <a:rPr lang="en-US" smtClean="0">
                <a:solidFill>
                  <a:schemeClr val="accent4"/>
                </a:solidFill>
              </a:rPr>
              <a:t>Nondiscriminatory Classification Test </a:t>
            </a:r>
          </a:p>
          <a:p>
            <a:pPr marL="0" indent="0" algn="ctr">
              <a:buNone/>
            </a:pPr>
            <a:r>
              <a:rPr lang="en-US" smtClean="0">
                <a:solidFill>
                  <a:schemeClr val="accent4"/>
                </a:solidFill>
              </a:rPr>
              <a:t>(2 parts)</a:t>
            </a:r>
          </a:p>
          <a:p>
            <a:pPr marL="514350" indent="-514350">
              <a:buFont typeface="+mj-lt"/>
              <a:buAutoNum type="arabicPeriod"/>
            </a:pPr>
            <a:endParaRPr lang="en-US" sz="1200" smtClean="0">
              <a:solidFill>
                <a:schemeClr val="accent4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smtClean="0">
                <a:solidFill>
                  <a:schemeClr val="accent4"/>
                </a:solidFill>
              </a:rPr>
              <a:t>Reasonable classification for exclusions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400" smtClean="0">
                <a:solidFill>
                  <a:schemeClr val="accent6"/>
                </a:solidFill>
              </a:rPr>
              <a:t>Facts and circumstances</a:t>
            </a:r>
          </a:p>
          <a:p>
            <a:pPr marL="400050" lvl="1" indent="0">
              <a:buNone/>
            </a:pPr>
            <a:endParaRPr lang="en-US" sz="1400" smtClean="0">
              <a:solidFill>
                <a:schemeClr val="accent4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smtClean="0">
                <a:solidFill>
                  <a:schemeClr val="accent4"/>
                </a:solidFill>
              </a:rPr>
              <a:t>Ratio percentage test</a:t>
            </a:r>
            <a:endParaRPr lang="en-US" sz="2800" smtClean="0">
              <a:solidFill>
                <a:schemeClr val="accent6"/>
              </a:solidFill>
            </a:endParaRP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z="2000" u="sng" smtClean="0">
                <a:solidFill>
                  <a:schemeClr val="accent6"/>
                </a:solidFill>
              </a:rPr>
              <a:t>(# NHCI benefiting / # non-excludable NHCIs) </a:t>
            </a:r>
          </a:p>
          <a:p>
            <a:pPr marL="400050" lvl="1" indent="0">
              <a:buNone/>
            </a:pPr>
            <a:r>
              <a:rPr lang="en-US" sz="2000">
                <a:solidFill>
                  <a:schemeClr val="accent6"/>
                </a:solidFill>
              </a:rPr>
              <a:t>	</a:t>
            </a:r>
            <a:r>
              <a:rPr lang="en-US" sz="2000" smtClean="0">
                <a:solidFill>
                  <a:schemeClr val="accent6"/>
                </a:solidFill>
              </a:rPr>
              <a:t>(# HCI benefiting / # non-excludable HCIs)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z="2000" smtClean="0">
                <a:solidFill>
                  <a:schemeClr val="accent6"/>
                </a:solidFill>
              </a:rPr>
              <a:t>If NHCI concentration % is 60% or less, the safe harbor ratio is 50%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z="2000" smtClean="0">
                <a:solidFill>
                  <a:schemeClr val="accent6"/>
                </a:solidFill>
              </a:rPr>
              <a:t>If greater than 60%, see chart in 1.410(b)-4(c)</a:t>
            </a:r>
          </a:p>
          <a:p>
            <a:pPr marL="914400" lvl="1" indent="-514350"/>
            <a:endParaRPr lang="en-US" smtClean="0">
              <a:solidFill>
                <a:schemeClr val="accent4"/>
              </a:solidFill>
            </a:endParaRPr>
          </a:p>
          <a:p>
            <a:pPr marL="914400" lvl="1" indent="-514350">
              <a:buFont typeface="+mj-lt"/>
              <a:buAutoNum type="alphaUcPeriod"/>
            </a:pPr>
            <a:endParaRPr lang="en-US">
              <a:solidFill>
                <a:schemeClr val="accent4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mtClean="0">
              <a:solidFill>
                <a:schemeClr val="accent4"/>
              </a:solidFill>
            </a:endParaRPr>
          </a:p>
          <a:p>
            <a:endParaRPr lang="en-US" sz="2400" smtClean="0"/>
          </a:p>
          <a:p>
            <a:pPr marL="0" indent="0">
              <a:buNone/>
            </a:pPr>
            <a:endParaRPr lang="en-US" sz="2400"/>
          </a:p>
          <a:p>
            <a:endParaRPr lang="en-US" sz="2400"/>
          </a:p>
          <a:p>
            <a:endParaRPr lang="en-US" sz="240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0F8D6179-3984-4F66-B5F7-52DDA00F585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558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5.10.05"/>
  <p:tag name="AS_TITLE" val="Aspose.Slides for .NET 4.0"/>
  <p:tag name="AS_VERSION" val="15.8.0.0"/>
</p:tagLst>
</file>

<file path=ppt/theme/theme1.xml><?xml version="1.0" encoding="utf-8"?>
<a:theme xmlns:a="http://schemas.openxmlformats.org/drawingml/2006/main" name="Grove Mueller 0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4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5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6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7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8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1379</Words>
  <Application>Microsoft Macintosh PowerPoint</Application>
  <PresentationFormat>On-screen Show (4:3)</PresentationFormat>
  <Paragraphs>441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Calibri</vt:lpstr>
      <vt:lpstr>Times New Roman</vt:lpstr>
      <vt:lpstr>Arial</vt:lpstr>
      <vt:lpstr>Grove Mueller 09</vt:lpstr>
      <vt:lpstr>Nondiscrimination Rules  &amp;  Creative Plan Design</vt:lpstr>
      <vt:lpstr>Agenda</vt:lpstr>
      <vt:lpstr>A Brief History</vt:lpstr>
      <vt:lpstr>Before Running the Test(s)</vt:lpstr>
      <vt:lpstr>Red Flags in Plan Design</vt:lpstr>
      <vt:lpstr>Section 125: Overview</vt:lpstr>
      <vt:lpstr>Section 125: Overview</vt:lpstr>
      <vt:lpstr>Section 125: Eligibility Test</vt:lpstr>
      <vt:lpstr>Section 125: Eligibility Test</vt:lpstr>
      <vt:lpstr>Section 125: C&amp;B Test</vt:lpstr>
      <vt:lpstr>Section 125: Key Employee Concentration Test</vt:lpstr>
      <vt:lpstr>Section 125: Designs that Work</vt:lpstr>
      <vt:lpstr>Section 105(h): Overview</vt:lpstr>
      <vt:lpstr>Section 105(h): Eligibility Test</vt:lpstr>
      <vt:lpstr>Section 105(h): Benefits Test</vt:lpstr>
      <vt:lpstr>Section 105(h): Designs that Work</vt:lpstr>
      <vt:lpstr>Section 79: Overview</vt:lpstr>
      <vt:lpstr>Section 79: Eligibility Test</vt:lpstr>
      <vt:lpstr>Section 79: Benefits Test</vt:lpstr>
      <vt:lpstr>Section 79: Designs that Work</vt:lpstr>
      <vt:lpstr>Section 129: Overview</vt:lpstr>
      <vt:lpstr>Section 129: Overview</vt:lpstr>
      <vt:lpstr>Section 129: Eligibility Test</vt:lpstr>
      <vt:lpstr>Section 129: C&amp;B Test</vt:lpstr>
      <vt:lpstr>Section 129: More-Than-5% Owners Concentration Test</vt:lpstr>
      <vt:lpstr>Section 129: 55% Average Benefits Test</vt:lpstr>
      <vt:lpstr>Section 129: Designs that Work</vt:lpstr>
      <vt:lpstr>PowerPoint Presentation</vt:lpstr>
    </vt:vector>
  </TitlesOfParts>
  <Manager/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created xsi:type="dcterms:W3CDTF">1601-01-01T00:00:00Z</dcterms:created>
  <dcterms:modified xsi:type="dcterms:W3CDTF">2017-11-14T02:55:58Z</dcterms:modified>
</cp:coreProperties>
</file>