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9" r:id="rId6"/>
  </p:sldMasterIdLst>
  <p:notesMasterIdLst>
    <p:notesMasterId r:id="rId30"/>
  </p:notesMasterIdLst>
  <p:handoutMasterIdLst>
    <p:handoutMasterId r:id="rId31"/>
  </p:handoutMasterIdLst>
  <p:sldIdLst>
    <p:sldId id="349" r:id="rId7"/>
    <p:sldId id="326" r:id="rId8"/>
    <p:sldId id="328" r:id="rId9"/>
    <p:sldId id="329" r:id="rId10"/>
    <p:sldId id="330" r:id="rId11"/>
    <p:sldId id="331" r:id="rId12"/>
    <p:sldId id="332" r:id="rId13"/>
    <p:sldId id="333" r:id="rId14"/>
    <p:sldId id="334" r:id="rId15"/>
    <p:sldId id="335" r:id="rId16"/>
    <p:sldId id="336" r:id="rId17"/>
    <p:sldId id="337" r:id="rId18"/>
    <p:sldId id="338" r:id="rId19"/>
    <p:sldId id="354" r:id="rId20"/>
    <p:sldId id="340" r:id="rId21"/>
    <p:sldId id="351" r:id="rId22"/>
    <p:sldId id="342" r:id="rId23"/>
    <p:sldId id="343" r:id="rId24"/>
    <p:sldId id="344" r:id="rId25"/>
    <p:sldId id="345" r:id="rId26"/>
    <p:sldId id="346" r:id="rId27"/>
    <p:sldId id="350" r:id="rId28"/>
    <p:sldId id="347"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64">
          <p15:clr>
            <a:srgbClr val="A4A3A4"/>
          </p15:clr>
        </p15:guide>
        <p15:guide id="3" orient="horz" pos="1248">
          <p15:clr>
            <a:srgbClr val="A4A3A4"/>
          </p15:clr>
        </p15:guide>
        <p15:guide id="4" orient="horz" pos="4109">
          <p15:clr>
            <a:srgbClr val="A4A3A4"/>
          </p15:clr>
        </p15:guide>
        <p15:guide id="5" orient="horz" pos="3725">
          <p15:clr>
            <a:srgbClr val="A4A3A4"/>
          </p15:clr>
        </p15:guide>
        <p15:guide id="6" orient="horz" pos="812">
          <p15:clr>
            <a:srgbClr val="A4A3A4"/>
          </p15:clr>
        </p15:guide>
        <p15:guide id="7" pos="2880">
          <p15:clr>
            <a:srgbClr val="A4A3A4"/>
          </p15:clr>
        </p15:guide>
        <p15:guide id="8" pos="480">
          <p15:clr>
            <a:srgbClr val="A4A3A4"/>
          </p15:clr>
        </p15:guide>
        <p15:guide id="9" pos="5684">
          <p15:clr>
            <a:srgbClr val="A4A3A4"/>
          </p15:clr>
        </p15:guide>
        <p15:guide id="10" pos="624">
          <p15:clr>
            <a:srgbClr val="A4A3A4"/>
          </p15:clr>
        </p15:guide>
        <p15:guide id="1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0"/>
    <a:srgbClr val="38939B"/>
    <a:srgbClr val="614B79"/>
    <a:srgbClr val="7D9845"/>
    <a:srgbClr val="E47F00"/>
    <a:srgbClr val="848484"/>
    <a:srgbClr val="4F4F4F"/>
    <a:srgbClr val="FF00FF"/>
    <a:srgbClr val="E6E6E6"/>
    <a:srgbClr val="E2D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0" autoAdjust="0"/>
    <p:restoredTop sz="54809" autoAdjust="0"/>
  </p:normalViewPr>
  <p:slideViewPr>
    <p:cSldViewPr snapToGrid="0">
      <p:cViewPr varScale="1">
        <p:scale>
          <a:sx n="49" d="100"/>
          <a:sy n="49" d="100"/>
        </p:scale>
        <p:origin x="2400" y="43"/>
      </p:cViewPr>
      <p:guideLst>
        <p:guide orient="horz" pos="2160"/>
        <p:guide orient="horz" pos="864"/>
        <p:guide orient="horz" pos="1248"/>
        <p:guide orient="horz" pos="4109"/>
        <p:guide orient="horz" pos="3725"/>
        <p:guide orient="horz" pos="812"/>
        <p:guide pos="2880"/>
        <p:guide pos="480"/>
        <p:guide pos="5684"/>
        <p:guide pos="624"/>
        <p:guide/>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80" d="100"/>
          <a:sy n="80" d="100"/>
        </p:scale>
        <p:origin x="-2202" y="3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9"/>
            <a:ext cx="3170255" cy="480390"/>
          </a:xfrm>
          <a:prstGeom prst="rect">
            <a:avLst/>
          </a:prstGeom>
        </p:spPr>
        <p:txBody>
          <a:bodyPr vert="horz" lIns="95610" tIns="47800" rIns="95610" bIns="47800" rtlCol="0"/>
          <a:lstStyle>
            <a:lvl1pPr algn="l">
              <a:defRPr sz="13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4143274" y="9"/>
            <a:ext cx="3170255" cy="480390"/>
          </a:xfrm>
          <a:prstGeom prst="rect">
            <a:avLst/>
          </a:prstGeom>
        </p:spPr>
        <p:txBody>
          <a:bodyPr vert="horz" lIns="95610" tIns="47800" rIns="95610" bIns="47800" rtlCol="0"/>
          <a:lstStyle>
            <a:lvl1pPr algn="r">
              <a:defRPr sz="1300"/>
            </a:lvl1pPr>
          </a:lstStyle>
          <a:p>
            <a:fld id="{5897D4CA-5FB9-4453-B696-1D53B13971E9}" type="datetimeFigureOut">
              <a:rPr lang="en-US" smtClean="0">
                <a:latin typeface="Arial" panose="020B0604020202020204" pitchFamily="34" charset="0"/>
              </a:rPr>
              <a:t>11/7/2015</a:t>
            </a:fld>
            <a:endParaRPr lang="en-US">
              <a:latin typeface="Arial" panose="020B0604020202020204" pitchFamily="34" charset="0"/>
            </a:endParaRPr>
          </a:p>
        </p:txBody>
      </p:sp>
      <p:sp>
        <p:nvSpPr>
          <p:cNvPr id="4" name="Footer Placeholder 3"/>
          <p:cNvSpPr>
            <a:spLocks noGrp="1"/>
          </p:cNvSpPr>
          <p:nvPr>
            <p:ph type="ftr" sz="quarter" idx="2"/>
          </p:nvPr>
        </p:nvSpPr>
        <p:spPr>
          <a:xfrm>
            <a:off x="2" y="9119168"/>
            <a:ext cx="3170255" cy="480390"/>
          </a:xfrm>
          <a:prstGeom prst="rect">
            <a:avLst/>
          </a:prstGeom>
        </p:spPr>
        <p:txBody>
          <a:bodyPr vert="horz" lIns="95610" tIns="47800" rIns="95610" bIns="47800" rtlCol="0" anchor="b"/>
          <a:lstStyle>
            <a:lvl1pPr algn="l">
              <a:defRPr sz="13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4143274" y="9119168"/>
            <a:ext cx="3170255" cy="480390"/>
          </a:xfrm>
          <a:prstGeom prst="rect">
            <a:avLst/>
          </a:prstGeom>
        </p:spPr>
        <p:txBody>
          <a:bodyPr vert="horz" lIns="95610" tIns="47800" rIns="95610" bIns="47800" rtlCol="0" anchor="b"/>
          <a:lstStyle>
            <a:lvl1pPr algn="r">
              <a:defRPr sz="1300"/>
            </a:lvl1pPr>
          </a:lstStyle>
          <a:p>
            <a:fld id="{4144720B-6181-4D33-975E-844A452BE952}"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432132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169920" cy="480060"/>
          </a:xfrm>
          <a:prstGeom prst="rect">
            <a:avLst/>
          </a:prstGeom>
        </p:spPr>
        <p:txBody>
          <a:bodyPr vert="horz" lIns="96585" tIns="48289" rIns="96585" bIns="48289" rtlCol="0"/>
          <a:lstStyle>
            <a:lvl1pPr algn="l">
              <a:defRPr sz="1300">
                <a:latin typeface="Arial" panose="020B0604020202020204" pitchFamily="34" charset="0"/>
              </a:defRPr>
            </a:lvl1pPr>
          </a:lstStyle>
          <a:p>
            <a:endParaRPr lang="en-US"/>
          </a:p>
        </p:txBody>
      </p:sp>
      <p:sp>
        <p:nvSpPr>
          <p:cNvPr id="3" name="Date Placeholder 2"/>
          <p:cNvSpPr>
            <a:spLocks noGrp="1"/>
          </p:cNvSpPr>
          <p:nvPr>
            <p:ph type="dt" idx="1"/>
          </p:nvPr>
        </p:nvSpPr>
        <p:spPr>
          <a:xfrm>
            <a:off x="4143587" y="6"/>
            <a:ext cx="3169920" cy="480060"/>
          </a:xfrm>
          <a:prstGeom prst="rect">
            <a:avLst/>
          </a:prstGeom>
        </p:spPr>
        <p:txBody>
          <a:bodyPr vert="horz" lIns="96585" tIns="48289" rIns="96585" bIns="48289" rtlCol="0"/>
          <a:lstStyle>
            <a:lvl1pPr algn="r">
              <a:defRPr sz="1300">
                <a:latin typeface="Arial" panose="020B0604020202020204" pitchFamily="34" charset="0"/>
              </a:defRPr>
            </a:lvl1pPr>
          </a:lstStyle>
          <a:p>
            <a:fld id="{9C993611-F6E6-45E1-9EEB-68BFD5932805}" type="datetimeFigureOut">
              <a:rPr lang="en-US" smtClean="0"/>
              <a:pPr/>
              <a:t>11/7/2015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585" tIns="48289" rIns="96585" bIns="48289" rtlCol="0" anchor="ctr"/>
          <a:lstStyle/>
          <a:p>
            <a:endParaRPr lang="en-US"/>
          </a:p>
        </p:txBody>
      </p:sp>
      <p:sp>
        <p:nvSpPr>
          <p:cNvPr id="5" name="Notes Placeholder 4"/>
          <p:cNvSpPr>
            <a:spLocks noGrp="1"/>
          </p:cNvSpPr>
          <p:nvPr>
            <p:ph type="body" sz="quarter" idx="3"/>
          </p:nvPr>
        </p:nvSpPr>
        <p:spPr>
          <a:xfrm>
            <a:off x="731520" y="4560576"/>
            <a:ext cx="5852160" cy="4320540"/>
          </a:xfrm>
          <a:prstGeom prst="rect">
            <a:avLst/>
          </a:prstGeom>
        </p:spPr>
        <p:txBody>
          <a:bodyPr vert="horz" lIns="96585" tIns="48289" rIns="96585" bIns="482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9"/>
            <a:ext cx="3169920" cy="480060"/>
          </a:xfrm>
          <a:prstGeom prst="rect">
            <a:avLst/>
          </a:prstGeom>
        </p:spPr>
        <p:txBody>
          <a:bodyPr vert="horz" lIns="96585" tIns="48289" rIns="96585" bIns="48289" rtlCol="0" anchor="b"/>
          <a:lstStyle>
            <a:lvl1pPr algn="l">
              <a:defRPr sz="13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143587" y="9119479"/>
            <a:ext cx="3169920" cy="480060"/>
          </a:xfrm>
          <a:prstGeom prst="rect">
            <a:avLst/>
          </a:prstGeom>
        </p:spPr>
        <p:txBody>
          <a:bodyPr vert="horz" lIns="96585" tIns="48289" rIns="96585" bIns="48289" rtlCol="0" anchor="b"/>
          <a:lstStyle>
            <a:lvl1pPr algn="r">
              <a:defRPr sz="1300">
                <a:latin typeface="Arial" panose="020B0604020202020204" pitchFamily="34" charset="0"/>
              </a:defRPr>
            </a:lvl1pPr>
          </a:lstStyle>
          <a:p>
            <a:fld id="{E720A8B2-1A6A-4636-8F5C-0EBAC6E78B1D}" type="slidenum">
              <a:rPr lang="en-US" smtClean="0"/>
              <a:pPr/>
              <a:t>‹#›</a:t>
            </a:fld>
            <a:endParaRPr lang="en-US"/>
          </a:p>
        </p:txBody>
      </p:sp>
    </p:spTree>
    <p:extLst>
      <p:ext uri="{BB962C8B-B14F-4D97-AF65-F5344CB8AC3E}">
        <p14:creationId xmlns:p14="http://schemas.microsoft.com/office/powerpoint/2010/main" val="2105530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defRPr/>
            </a:pPr>
            <a:r>
              <a:rPr lang="en-US" sz="1200" dirty="0" smtClean="0">
                <a:latin typeface="Arial" pitchFamily="34" charset="0"/>
              </a:rPr>
              <a:t>Thank</a:t>
            </a:r>
            <a:r>
              <a:rPr lang="en-US" sz="1200" baseline="0" dirty="0" smtClean="0">
                <a:latin typeface="Arial" pitchFamily="34" charset="0"/>
              </a:rPr>
              <a:t> the client and the firm.</a:t>
            </a:r>
            <a:endParaRPr lang="en-US" sz="1200" dirty="0" smtClean="0">
              <a:latin typeface="Arial"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pPr/>
              <a:t>1</a:t>
            </a:fld>
            <a:endParaRPr lang="en-US"/>
          </a:p>
        </p:txBody>
      </p:sp>
    </p:spTree>
    <p:extLst>
      <p:ext uri="{BB962C8B-B14F-4D97-AF65-F5344CB8AC3E}">
        <p14:creationId xmlns:p14="http://schemas.microsoft.com/office/powerpoint/2010/main" val="210615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dirty="0" smtClean="0">
                <a:latin typeface="Arial" pitchFamily="34" charset="0"/>
              </a:rPr>
              <a:t>Compared to what Baby Boomers faced at similar ages—real salaries are lower, levels of debt are higher (a result of college costs increasing must faster than the rate of inflation for decades, more kids going to college, and the proliferation of credit card debt), and unemployment is higher—particularly for younger individuals. </a:t>
            </a:r>
          </a:p>
          <a:p>
            <a:pPr marL="0" lvl="0" indent="0">
              <a:lnSpc>
                <a:spcPct val="90000"/>
              </a:lnSpc>
              <a:buFontTx/>
              <a:buNone/>
              <a:defRPr/>
            </a:pPr>
            <a:endParaRPr lang="en-US" b="0" baseline="0" dirty="0" smtClean="0">
              <a:solidFill>
                <a:schemeClr val="tx1"/>
              </a:solidFill>
              <a:latin typeface="Arial" pitchFamily="34" charset="0"/>
            </a:endParaRPr>
          </a:p>
          <a:p>
            <a:pPr marL="0" lvl="0" indent="0">
              <a:lnSpc>
                <a:spcPct val="90000"/>
              </a:lnSpc>
              <a:buFontTx/>
              <a:buNone/>
              <a:defRPr/>
            </a:pPr>
            <a:r>
              <a:rPr lang="en-US" b="0" baseline="0" dirty="0" smtClean="0">
                <a:solidFill>
                  <a:schemeClr val="tx1"/>
                </a:solidFill>
                <a:latin typeface="Arial" pitchFamily="34" charset="0"/>
              </a:rPr>
              <a:t>Real salaries are down compared to previous generations.  But the other two factors on here are the biggies.  Generation Opportunity, which is a non-partisan, non-profit, millennial advocacy organization.  They calculated the unemployment rate for 18-29 year olds at 15%.  And debt is the other detriment.  </a:t>
            </a:r>
            <a:endParaRPr lang="en-US" b="0" baseline="0" dirty="0" smtClean="0">
              <a:solidFill>
                <a:schemeClr val="accent2"/>
              </a:solidFill>
              <a:latin typeface="Arial" pitchFamily="34" charset="0"/>
            </a:endParaRPr>
          </a:p>
          <a:p>
            <a:pPr marL="171450" indent="-171450">
              <a:buFontTx/>
              <a:buChar char="-"/>
              <a:defRPr/>
            </a:pPr>
            <a:r>
              <a:rPr lang="en-US" baseline="0" dirty="0" smtClean="0">
                <a:latin typeface="Arial" pitchFamily="34" charset="0"/>
              </a:rPr>
              <a:t>Every major league or NFL game I attend has credit card company booths giving away free beach towels, t-shirts</a:t>
            </a:r>
          </a:p>
          <a:p>
            <a:pPr marL="171450" indent="-171450">
              <a:buFontTx/>
              <a:buChar char="-"/>
              <a:defRPr/>
            </a:pPr>
            <a:r>
              <a:rPr lang="en-US" baseline="0" dirty="0" smtClean="0">
                <a:latin typeface="Arial" pitchFamily="34" charset="0"/>
              </a:rPr>
              <a:t>Every freshman orientation day on college campuses has credit card booths there</a:t>
            </a:r>
          </a:p>
          <a:p>
            <a:pPr marL="171450" indent="-171450">
              <a:buFontTx/>
              <a:buChar char="-"/>
              <a:defRPr/>
            </a:pPr>
            <a:r>
              <a:rPr lang="en-US" baseline="0" dirty="0" smtClean="0">
                <a:latin typeface="Arial" pitchFamily="34" charset="0"/>
              </a:rPr>
              <a:t>Documentary: Maxed Out </a:t>
            </a:r>
          </a:p>
          <a:p>
            <a:pPr marL="0" lvl="0" indent="0">
              <a:lnSpc>
                <a:spcPct val="90000"/>
              </a:lnSpc>
              <a:buFontTx/>
              <a:buNone/>
              <a:defRPr/>
            </a:pPr>
            <a:endParaRPr lang="en-US" b="0" dirty="0" smtClean="0">
              <a:solidFill>
                <a:schemeClr val="accent2"/>
              </a:solidFill>
              <a:latin typeface="Arial" pitchFamily="34" charset="0"/>
            </a:endParaRP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Animation</a:t>
            </a:r>
            <a:r>
              <a:rPr lang="en-US" i="1" baseline="0" dirty="0" smtClean="0"/>
              <a:t> Note: </a:t>
            </a:r>
            <a:endParaRPr lang="en-US" dirty="0" smtClean="0"/>
          </a:p>
          <a:p>
            <a:r>
              <a:rPr lang="en-US" i="1" dirty="0" smtClean="0"/>
              <a:t>Animate so salary is pushed down a lot, unemployment is pushed up a bit, and debt is pushed up a lot</a:t>
            </a:r>
            <a:endParaRPr lang="en-US" i="1" dirty="0"/>
          </a:p>
        </p:txBody>
      </p:sp>
      <p:sp>
        <p:nvSpPr>
          <p:cNvPr id="4" name="Slide Number Placeholder 3"/>
          <p:cNvSpPr>
            <a:spLocks noGrp="1"/>
          </p:cNvSpPr>
          <p:nvPr>
            <p:ph type="sldNum" sz="quarter" idx="10"/>
          </p:nvPr>
        </p:nvSpPr>
        <p:spPr/>
        <p:txBody>
          <a:bodyPr/>
          <a:lstStyle/>
          <a:p>
            <a:fld id="{E720A8B2-1A6A-4636-8F5C-0EBAC6E78B1D}" type="slidenum">
              <a:rPr lang="en-US" smtClean="0"/>
              <a:pPr/>
              <a:t>10</a:t>
            </a:fld>
            <a:endParaRPr lang="en-US"/>
          </a:p>
        </p:txBody>
      </p:sp>
    </p:spTree>
    <p:extLst>
      <p:ext uri="{BB962C8B-B14F-4D97-AF65-F5344CB8AC3E}">
        <p14:creationId xmlns:p14="http://schemas.microsoft.com/office/powerpoint/2010/main" val="2078214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buFontTx/>
              <a:buChar char="•"/>
              <a:defRPr/>
            </a:pPr>
            <a:r>
              <a:rPr lang="en-US" sz="1000" dirty="0" smtClean="0">
                <a:latin typeface="Arial" pitchFamily="34" charset="0"/>
              </a:rPr>
              <a:t>Perhaps nothing more definitively represents the differences between the Baby Boomer and millennial financial experience than this chart of the S&amp;P 500 for the past 35 years.</a:t>
            </a:r>
            <a:br>
              <a:rPr lang="en-US" sz="1000" dirty="0" smtClean="0">
                <a:latin typeface="Arial" pitchFamily="34" charset="0"/>
              </a:rPr>
            </a:br>
            <a:endParaRPr lang="en-US" sz="1000" dirty="0" smtClean="0">
              <a:latin typeface="Arial" pitchFamily="34" charset="0"/>
            </a:endParaRPr>
          </a:p>
          <a:p>
            <a:pPr>
              <a:lnSpc>
                <a:spcPct val="90000"/>
              </a:lnSpc>
              <a:spcBef>
                <a:spcPct val="0"/>
              </a:spcBef>
              <a:buFontTx/>
              <a:buChar char="•"/>
              <a:defRPr/>
            </a:pPr>
            <a:r>
              <a:rPr lang="en-US" sz="1000" dirty="0" smtClean="0">
                <a:latin typeface="Arial" pitchFamily="34" charset="0"/>
              </a:rPr>
              <a:t> Remember—the 401(k) was introduced in 1980, when the first Baby Boomers were turning 34. The years subsequent, came an era of gradual, steady and consistent growth, marked by “regular” recessions.  </a:t>
            </a:r>
          </a:p>
          <a:p>
            <a:pPr>
              <a:lnSpc>
                <a:spcPct val="90000"/>
              </a:lnSpc>
              <a:spcBef>
                <a:spcPct val="0"/>
              </a:spcBef>
              <a:defRPr/>
            </a:pPr>
            <a:endParaRPr lang="en-US" sz="1000" dirty="0" smtClean="0">
              <a:latin typeface="Arial" pitchFamily="34" charset="0"/>
            </a:endParaRPr>
          </a:p>
          <a:p>
            <a:pPr>
              <a:lnSpc>
                <a:spcPct val="90000"/>
              </a:lnSpc>
              <a:spcBef>
                <a:spcPct val="0"/>
              </a:spcBef>
              <a:buFontTx/>
              <a:buChar char="•"/>
              <a:defRPr/>
            </a:pPr>
            <a:r>
              <a:rPr lang="en-US" sz="1000" dirty="0" smtClean="0">
                <a:latin typeface="Arial" pitchFamily="34" charset="0"/>
              </a:rPr>
              <a:t> Examine what has happened since 1995—the year the last millennial was born.  </a:t>
            </a:r>
          </a:p>
          <a:p>
            <a:pPr>
              <a:lnSpc>
                <a:spcPct val="90000"/>
              </a:lnSpc>
              <a:spcBef>
                <a:spcPct val="0"/>
              </a:spcBef>
              <a:buFontTx/>
              <a:buChar char="•"/>
              <a:defRPr/>
            </a:pPr>
            <a:r>
              <a:rPr lang="en-US" sz="1000" baseline="0" dirty="0" smtClean="0">
                <a:latin typeface="Arial" pitchFamily="34" charset="0"/>
              </a:rPr>
              <a:t>One of the best ways I’ve heard to describe how economic events influence investment behavior is the “fingerprint on the brain” analogy.  For children growing up, from about ages 3-10, every experience they go through leaves a fingerprint on their brain: interactions with families, friends, teachers; vacations they take, activities they participate in – all of that helps shape who they become and how they view and interact with the world around them as they move into adolescence and then adulthood.  </a:t>
            </a:r>
            <a:br>
              <a:rPr lang="en-US" sz="1000" baseline="0" dirty="0" smtClean="0">
                <a:latin typeface="Arial" pitchFamily="34" charset="0"/>
              </a:rPr>
            </a:br>
            <a:r>
              <a:rPr lang="en-US" sz="1000" baseline="0" dirty="0" smtClean="0">
                <a:latin typeface="Arial" pitchFamily="34" charset="0"/>
              </a:rPr>
              <a:t/>
            </a:r>
            <a:br>
              <a:rPr lang="en-US" sz="1000" baseline="0" dirty="0" smtClean="0">
                <a:latin typeface="Arial" pitchFamily="34" charset="0"/>
              </a:rPr>
            </a:br>
            <a:r>
              <a:rPr lang="en-US" sz="1000" baseline="0" dirty="0" smtClean="0">
                <a:latin typeface="Arial" pitchFamily="34" charset="0"/>
              </a:rPr>
              <a:t>The same is true for an investor’s first 7-10 years.  And everything a millennial has experienced….a </a:t>
            </a:r>
            <a:r>
              <a:rPr lang="en-US" sz="1000" dirty="0" smtClean="0">
                <a:latin typeface="Arial" pitchFamily="34" charset="0"/>
              </a:rPr>
              <a:t>Dotcom</a:t>
            </a:r>
            <a:r>
              <a:rPr lang="en-US" sz="1000" baseline="0" dirty="0" smtClean="0">
                <a:latin typeface="Arial" pitchFamily="34" charset="0"/>
              </a:rPr>
              <a:t> bubble, </a:t>
            </a:r>
            <a:r>
              <a:rPr lang="en-US" sz="1000" dirty="0" smtClean="0">
                <a:latin typeface="Arial" pitchFamily="34" charset="0"/>
              </a:rPr>
              <a:t>Corporate corruption [Enron &amp; WorldCom],</a:t>
            </a:r>
            <a:r>
              <a:rPr lang="en-US" sz="1000" baseline="0" dirty="0" smtClean="0">
                <a:latin typeface="Arial" pitchFamily="34" charset="0"/>
              </a:rPr>
              <a:t> </a:t>
            </a:r>
            <a:r>
              <a:rPr lang="en-US" sz="1000" dirty="0" smtClean="0">
                <a:latin typeface="Arial" pitchFamily="34" charset="0"/>
              </a:rPr>
              <a:t>Ponzi Schemes [Bernie Madoff],</a:t>
            </a:r>
            <a:r>
              <a:rPr lang="en-US" sz="1000" baseline="0" dirty="0" smtClean="0">
                <a:latin typeface="Arial" pitchFamily="34" charset="0"/>
              </a:rPr>
              <a:t> </a:t>
            </a:r>
            <a:r>
              <a:rPr lang="en-US" sz="1000" dirty="0" smtClean="0">
                <a:latin typeface="Arial" pitchFamily="34" charset="0"/>
              </a:rPr>
              <a:t>Two Recessions,</a:t>
            </a:r>
            <a:r>
              <a:rPr lang="en-US" sz="1000" baseline="0" dirty="0" smtClean="0">
                <a:latin typeface="Arial" pitchFamily="34" charset="0"/>
              </a:rPr>
              <a:t> Lehman Brothers, government bailouts [automobile and mortgage firms], </a:t>
            </a:r>
            <a:r>
              <a:rPr lang="en-US" sz="1000" dirty="0" smtClean="0">
                <a:latin typeface="Arial" pitchFamily="34" charset="0"/>
              </a:rPr>
              <a:t>“The Lost Decade.”  All of those</a:t>
            </a:r>
            <a:r>
              <a:rPr lang="en-US" sz="1000" baseline="0" dirty="0" smtClean="0">
                <a:latin typeface="Arial" pitchFamily="34" charset="0"/>
              </a:rPr>
              <a:t> events have left investment fingerprints on the brains of young participants.  </a:t>
            </a:r>
            <a:br>
              <a:rPr lang="en-US" sz="1000" baseline="0" dirty="0" smtClean="0">
                <a:latin typeface="Arial" pitchFamily="34" charset="0"/>
              </a:rPr>
            </a:br>
            <a:r>
              <a:rPr lang="en-US" sz="1000" baseline="0" dirty="0" smtClean="0">
                <a:latin typeface="Arial" pitchFamily="34" charset="0"/>
              </a:rPr>
              <a:t/>
            </a:r>
            <a:br>
              <a:rPr lang="en-US" sz="1000" baseline="0" dirty="0" smtClean="0">
                <a:latin typeface="Arial" pitchFamily="34" charset="0"/>
              </a:rPr>
            </a:br>
            <a:r>
              <a:rPr lang="en-US" sz="1000" baseline="0" dirty="0" smtClean="0">
                <a:latin typeface="Arial" pitchFamily="34" charset="0"/>
              </a:rPr>
              <a:t>Now, ALL investors, young and old, have experienced the ups and downs of recent market events.  But young investors don’t know any better – it’s the ONLY thing they’ve experienced.  How do you think that manifests itself in their investment behavior?</a:t>
            </a:r>
            <a:endParaRPr lang="en-US" sz="1000" dirty="0" smtClean="0">
              <a:latin typeface="Arial"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pPr/>
              <a:t>11</a:t>
            </a:fld>
            <a:endParaRPr lang="en-US"/>
          </a:p>
        </p:txBody>
      </p:sp>
    </p:spTree>
    <p:extLst>
      <p:ext uri="{BB962C8B-B14F-4D97-AF65-F5344CB8AC3E}">
        <p14:creationId xmlns:p14="http://schemas.microsoft.com/office/powerpoint/2010/main" val="1523493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 Is it any wonder that younger individuals who participate in employer-sponsored plans on a purely self-directed basis—in other words, without the benefit of target date funds—are under exposed to equities and even bonds…and are over exposed to cash?  </a:t>
            </a:r>
          </a:p>
          <a:p>
            <a:endParaRPr lang="en-US" dirty="0" smtClean="0"/>
          </a:p>
          <a:p>
            <a:pPr marL="742950" lvl="1" indent="-285750">
              <a:buFontTx/>
              <a:buChar char="•"/>
            </a:pPr>
            <a:r>
              <a:rPr lang="en-US" dirty="0" smtClean="0"/>
              <a:t>These</a:t>
            </a:r>
            <a:r>
              <a:rPr lang="en-US" baseline="0" dirty="0" smtClean="0"/>
              <a:t> are astounding figures for such a young demographic – and they are inextricably linked to the fact that because of the past decade, younger investors </a:t>
            </a:r>
            <a:r>
              <a:rPr lang="en-US" dirty="0" smtClean="0"/>
              <a:t>have that “fingerprint on the brain” that has led to</a:t>
            </a:r>
            <a:r>
              <a:rPr lang="en-US" baseline="0" dirty="0" smtClean="0"/>
              <a:t> extreme risk aversion.  The volatility of a few years ago has fostered an age-Inappropriate asset allocation strategy for a population that can actually afford to take the most risk.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720A8B2-1A6A-4636-8F5C-0EBAC6E78B1D}" type="slidenum">
              <a:rPr lang="en-US" smtClean="0"/>
              <a:pPr/>
              <a:t>12</a:t>
            </a:fld>
            <a:endParaRPr lang="en-US"/>
          </a:p>
        </p:txBody>
      </p:sp>
    </p:spTree>
    <p:extLst>
      <p:ext uri="{BB962C8B-B14F-4D97-AF65-F5344CB8AC3E}">
        <p14:creationId xmlns:p14="http://schemas.microsoft.com/office/powerpoint/2010/main" val="2020901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sz="1000" dirty="0" smtClean="0">
                <a:latin typeface="Arial" pitchFamily="34" charset="0"/>
              </a:rPr>
              <a:t>Again, you can use your knowledge of the millennial investing experience to your advantage in conversations with sponsors.  </a:t>
            </a:r>
          </a:p>
          <a:p>
            <a:pPr>
              <a:spcBef>
                <a:spcPct val="0"/>
              </a:spcBef>
              <a:defRPr/>
            </a:pPr>
            <a:endParaRPr lang="en-US" sz="1000" dirty="0" smtClean="0">
              <a:latin typeface="Arial" pitchFamily="34" charset="0"/>
            </a:endParaRPr>
          </a:p>
          <a:p>
            <a:pPr>
              <a:spcBef>
                <a:spcPct val="0"/>
              </a:spcBef>
              <a:buFontTx/>
              <a:buChar char="•"/>
              <a:defRPr/>
            </a:pPr>
            <a:r>
              <a:rPr lang="en-US" sz="1000" dirty="0" smtClean="0">
                <a:latin typeface="Arial" pitchFamily="34" charset="0"/>
              </a:rPr>
              <a:t> From what we’ve seen, a good portion of young participants investing on their own are vastly under-exposed to equities.  Solve that challenge by defaulting them into an age-appropriate investment.  </a:t>
            </a:r>
          </a:p>
          <a:p>
            <a:pPr>
              <a:spcBef>
                <a:spcPct val="0"/>
              </a:spcBef>
              <a:defRPr/>
            </a:pPr>
            <a:endParaRPr lang="en-US" sz="1000" dirty="0" smtClean="0">
              <a:latin typeface="Arial" pitchFamily="34" charset="0"/>
            </a:endParaRPr>
          </a:p>
          <a:p>
            <a:pPr>
              <a:spcBef>
                <a:spcPct val="0"/>
              </a:spcBef>
              <a:buFontTx/>
              <a:buChar char="•"/>
              <a:defRPr/>
            </a:pPr>
            <a:r>
              <a:rPr lang="en-US" altLang="en-US" sz="1000" dirty="0" smtClean="0"/>
              <a:t>If you look at the most recent PSCA Surveys or a number of others, sponsors often say that the reason they don’t default participants higher than 3% is a philosophical one—infringing on their employees’ freedom to choose, and it will lead to higher opt-out rates.  However, we took a look at all of our sponsors who as of December 2014 utilize auto-enrollment at a 3% default vs. a 6% default, and the opt-out rates were exactly the same: 3.8%.  This refutes the theory that more employees will opt out at higher defaults.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000" dirty="0" smtClean="0">
              <a:latin typeface="Arial"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000" dirty="0" smtClean="0">
                <a:latin typeface="Arial" pitchFamily="34" charset="0"/>
              </a:rPr>
              <a:t>Take emotion and hesitation out of the equation for millennials by allowing younger participants to delegate (or validate) retirement investment decisions.  Incorporate target-date funds, investment guidance, advice services, managed accounts into the plan and let them leave important retirement savings decisions to a disciplined professional. The</a:t>
            </a:r>
            <a:r>
              <a:rPr lang="en-US" sz="1000" baseline="0" dirty="0" smtClean="0">
                <a:latin typeface="Arial" pitchFamily="34" charset="0"/>
              </a:rPr>
              <a:t> delegation </a:t>
            </a:r>
            <a:r>
              <a:rPr lang="en-US" altLang="en-US" sz="1000" dirty="0" smtClean="0"/>
              <a:t>can occur with the implementation of auto-services.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000" dirty="0" smtClean="0">
              <a:latin typeface="Arial"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000" dirty="0" smtClean="0"/>
              <a:t>The validation speaks to the example I provided earlier about peer recommendation.  Retirement investment information can be accessed anywhere – so younger investors who seek information out online may start to formulate their own opinions about how they think they should save and invest.  By providing guidance services, or allowing them to hear testimonials, it can help validate the thoughts they may have developed about their plan.  Amazon example.  </a:t>
            </a:r>
            <a:endParaRPr lang="en-US" sz="1000" dirty="0" smtClean="0"/>
          </a:p>
          <a:p>
            <a:pPr>
              <a:spcBef>
                <a:spcPct val="0"/>
              </a:spcBef>
              <a:defRPr/>
            </a:pPr>
            <a:endParaRPr lang="en-US" sz="1000" dirty="0" smtClean="0">
              <a:latin typeface="Arial"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pPr/>
              <a:t>13</a:t>
            </a:fld>
            <a:endParaRPr lang="en-US"/>
          </a:p>
        </p:txBody>
      </p:sp>
    </p:spTree>
    <p:extLst>
      <p:ext uri="{BB962C8B-B14F-4D97-AF65-F5344CB8AC3E}">
        <p14:creationId xmlns:p14="http://schemas.microsoft.com/office/powerpoint/2010/main" val="1950356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we’ve talked about who they are, we’ve seen what their investment experience has been.  Now let’s take a look at what makes them tick – what drives their savings decisions and motivates them.  </a:t>
            </a:r>
          </a:p>
          <a:p>
            <a:endParaRPr lang="en-US" baseline="0" dirty="0" smtClean="0"/>
          </a:p>
          <a:p>
            <a:r>
              <a:rPr lang="en-US" dirty="0" smtClean="0"/>
              <a:t>T. Rowe Price conducted a study a few years ago – surveying over 2,000 participants as well as 200 plan sponsors.  The key objective was to better understand participant needs, attitudes and behavioral drivers.  We asked</a:t>
            </a:r>
            <a:r>
              <a:rPr lang="en-US" baseline="0" dirty="0" smtClean="0"/>
              <a:t> them questions like, “What would cause you to save more?  What would cause you to save less?  Would changes in plan design make a difference?”  </a:t>
            </a:r>
            <a:endParaRPr lang="en-US" dirty="0" smtClean="0"/>
          </a:p>
          <a:p>
            <a:endParaRPr lang="en-US" dirty="0" smtClean="0"/>
          </a:p>
          <a:p>
            <a:r>
              <a:rPr lang="en-US" dirty="0" smtClean="0"/>
              <a:t>In the following section of the presentation, we’ve chosen the 20-29 age segment to represent millennials, and the 50-59 segment to represent the Baby Boomers. </a:t>
            </a:r>
          </a:p>
          <a:p>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Animation</a:t>
            </a:r>
            <a:r>
              <a:rPr lang="en-US" i="1" baseline="0" dirty="0" smtClean="0"/>
              <a:t> Note: </a:t>
            </a:r>
            <a:endParaRPr lang="en-US" i="1" dirty="0" smtClean="0"/>
          </a:p>
          <a:p>
            <a:r>
              <a:rPr lang="en-US" i="1" dirty="0" smtClean="0"/>
              <a:t>Animation – Right now this is just an image but we would have</a:t>
            </a:r>
            <a:r>
              <a:rPr lang="en-US" i="1" baseline="0" dirty="0" smtClean="0"/>
              <a:t> a build during the speakers dialogue but may be distraction. Maybe just having the signs fade in would be ok.</a:t>
            </a:r>
            <a:endParaRPr lang="en-US" i="1" dirty="0"/>
          </a:p>
        </p:txBody>
      </p:sp>
      <p:sp>
        <p:nvSpPr>
          <p:cNvPr id="4" name="Slide Number Placeholder 3"/>
          <p:cNvSpPr>
            <a:spLocks noGrp="1"/>
          </p:cNvSpPr>
          <p:nvPr>
            <p:ph type="sldNum" sz="quarter" idx="10"/>
          </p:nvPr>
        </p:nvSpPr>
        <p:spPr/>
        <p:txBody>
          <a:bodyPr/>
          <a:lstStyle/>
          <a:p>
            <a:fld id="{E720A8B2-1A6A-4636-8F5C-0EBAC6E78B1D}" type="slidenum">
              <a:rPr lang="en-US" smtClean="0"/>
              <a:pPr/>
              <a:t>14</a:t>
            </a:fld>
            <a:endParaRPr lang="en-US"/>
          </a:p>
        </p:txBody>
      </p:sp>
    </p:spTree>
    <p:extLst>
      <p:ext uri="{BB962C8B-B14F-4D97-AF65-F5344CB8AC3E}">
        <p14:creationId xmlns:p14="http://schemas.microsoft.com/office/powerpoint/2010/main" val="2787424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pitchFamily="34" charset="0"/>
              </a:rPr>
              <a:t>Regardless of age, there are relatively few financial goals—but the different age groups have very different priorities.  </a:t>
            </a:r>
          </a:p>
          <a:p>
            <a:pPr>
              <a:defRPr/>
            </a:pPr>
            <a:endParaRPr lang="en-US" dirty="0" smtClean="0">
              <a:latin typeface="Arial" pitchFamily="34" charset="0"/>
            </a:endParaRPr>
          </a:p>
          <a:p>
            <a:pPr>
              <a:defRPr/>
            </a:pPr>
            <a:r>
              <a:rPr lang="en-US" dirty="0" smtClean="0">
                <a:latin typeface="Arial" pitchFamily="34" charset="0"/>
              </a:rPr>
              <a:t>This</a:t>
            </a:r>
            <a:r>
              <a:rPr lang="en-US" baseline="0" dirty="0" smtClean="0">
                <a:latin typeface="Arial" pitchFamily="34" charset="0"/>
              </a:rPr>
              <a:t> illustrates what they are actually able to do…top priorities.  </a:t>
            </a:r>
          </a:p>
          <a:p>
            <a:pPr>
              <a:defRPr/>
            </a:pPr>
            <a:endParaRPr lang="en-US" baseline="0" dirty="0" smtClean="0">
              <a:latin typeface="Arial" pitchFamily="34" charset="0"/>
            </a:endParaRPr>
          </a:p>
          <a:p>
            <a:pPr>
              <a:defRPr/>
            </a:pPr>
            <a:r>
              <a:rPr lang="en-US" baseline="0" dirty="0" smtClean="0">
                <a:latin typeface="Arial" pitchFamily="34" charset="0"/>
              </a:rPr>
              <a:t>70% of millennials are either paying off debt, or JUST GETTING BY.  </a:t>
            </a:r>
          </a:p>
          <a:p>
            <a:pPr>
              <a:defRPr/>
            </a:pPr>
            <a:endParaRPr lang="en-US" baseline="0" dirty="0" smtClean="0">
              <a:latin typeface="Arial" pitchFamily="34" charset="0"/>
            </a:endParaRPr>
          </a:p>
          <a:p>
            <a:pPr>
              <a:defRPr/>
            </a:pPr>
            <a:r>
              <a:rPr lang="en-US" baseline="0" dirty="0" smtClean="0">
                <a:latin typeface="Arial" pitchFamily="34" charset="0"/>
              </a:rPr>
              <a:t>70% of millennials think that financial stability means paying their bills on time.  - American Institute of CPAs</a:t>
            </a:r>
          </a:p>
        </p:txBody>
      </p:sp>
      <p:sp>
        <p:nvSpPr>
          <p:cNvPr id="4" name="Slide Number Placeholder 3"/>
          <p:cNvSpPr>
            <a:spLocks noGrp="1"/>
          </p:cNvSpPr>
          <p:nvPr>
            <p:ph type="sldNum" sz="quarter" idx="10"/>
          </p:nvPr>
        </p:nvSpPr>
        <p:spPr/>
        <p:txBody>
          <a:bodyPr/>
          <a:lstStyle/>
          <a:p>
            <a:fld id="{E720A8B2-1A6A-4636-8F5C-0EBAC6E78B1D}" type="slidenum">
              <a:rPr lang="en-US" smtClean="0"/>
              <a:pPr/>
              <a:t>15</a:t>
            </a:fld>
            <a:endParaRPr lang="en-US"/>
          </a:p>
        </p:txBody>
      </p:sp>
    </p:spTree>
    <p:extLst>
      <p:ext uri="{BB962C8B-B14F-4D97-AF65-F5344CB8AC3E}">
        <p14:creationId xmlns:p14="http://schemas.microsoft.com/office/powerpoint/2010/main" val="1750601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pitchFamily="34" charset="0"/>
              </a:rPr>
              <a:t>Interestingly, while saving for retirement isn’t the priority for most in their 20s, </a:t>
            </a:r>
            <a:r>
              <a:rPr lang="en-US" b="1" dirty="0" smtClean="0">
                <a:latin typeface="Arial" pitchFamily="34" charset="0"/>
              </a:rPr>
              <a:t>many are definitely thinking about retirement and their retirement goals</a:t>
            </a:r>
            <a:r>
              <a:rPr lang="en-US" dirty="0" smtClean="0">
                <a:latin typeface="Arial" pitchFamily="34" charset="0"/>
              </a:rPr>
              <a:t>—or begin doing so by their 30s.  </a:t>
            </a:r>
          </a:p>
          <a:p>
            <a:pPr>
              <a:defRPr/>
            </a:pPr>
            <a:endParaRPr lang="en-US" dirty="0" smtClean="0">
              <a:latin typeface="Arial" pitchFamily="34" charset="0"/>
            </a:endParaRPr>
          </a:p>
          <a:p>
            <a:pPr>
              <a:defRPr/>
            </a:pPr>
            <a:r>
              <a:rPr lang="en-US" dirty="0" smtClean="0">
                <a:latin typeface="Arial" pitchFamily="34" charset="0"/>
              </a:rPr>
              <a:t>Our research shows this comes as a surprise to plan sponsors, who responded that participants don’t start thinking about these goals until they’re in their 30s or 40s. </a:t>
            </a:r>
          </a:p>
          <a:p>
            <a:pPr>
              <a:defRPr/>
            </a:pPr>
            <a:r>
              <a:rPr lang="en-US" dirty="0" smtClean="0">
                <a:latin typeface="Arial" pitchFamily="34" charset="0"/>
              </a:rPr>
              <a:t>So, not only do we see a disconnect between what sponsors and young participants think; we see that young participants are thinking about retirement—but many don’t have the financial means to act upon it.</a:t>
            </a:r>
          </a:p>
          <a:p>
            <a:pPr>
              <a:defRPr/>
            </a:pPr>
            <a:endParaRPr lang="en-US" dirty="0" smtClean="0">
              <a:latin typeface="Arial" pitchFamily="34" charset="0"/>
            </a:endParaRPr>
          </a:p>
          <a:p>
            <a:pPr>
              <a:defRPr/>
            </a:pPr>
            <a:r>
              <a:rPr lang="en-US" dirty="0" smtClean="0">
                <a:latin typeface="Arial" pitchFamily="34" charset="0"/>
              </a:rPr>
              <a:t>The result is…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Animation</a:t>
            </a:r>
            <a:r>
              <a:rPr lang="en-US" i="1" baseline="0" dirty="0" smtClean="0"/>
              <a:t> Note: </a:t>
            </a:r>
            <a:endParaRPr lang="en-US" dirty="0" smtClean="0"/>
          </a:p>
          <a:p>
            <a:r>
              <a:rPr lang="en-US" i="1" dirty="0" smtClean="0"/>
              <a:t>Animation –Desk/chair slides with pen/quill and stack of paper falling on desk then</a:t>
            </a:r>
            <a:r>
              <a:rPr lang="en-US" i="1" baseline="0" dirty="0" smtClean="0"/>
              <a:t> then thought bubble grows and copy appears then Woman slides up from bottom and then line builds and thought bubble grows and copy appears </a:t>
            </a:r>
          </a:p>
          <a:p>
            <a:endParaRPr lang="en-US" dirty="0"/>
          </a:p>
        </p:txBody>
      </p:sp>
      <p:sp>
        <p:nvSpPr>
          <p:cNvPr id="4" name="Slide Number Placeholder 3"/>
          <p:cNvSpPr>
            <a:spLocks noGrp="1"/>
          </p:cNvSpPr>
          <p:nvPr>
            <p:ph type="sldNum" sz="quarter" idx="10"/>
          </p:nvPr>
        </p:nvSpPr>
        <p:spPr/>
        <p:txBody>
          <a:bodyPr/>
          <a:lstStyle/>
          <a:p>
            <a:fld id="{E720A8B2-1A6A-4636-8F5C-0EBAC6E78B1D}" type="slidenum">
              <a:rPr lang="en-US" smtClean="0"/>
              <a:pPr/>
              <a:t>16</a:t>
            </a:fld>
            <a:endParaRPr lang="en-US"/>
          </a:p>
        </p:txBody>
      </p:sp>
    </p:spTree>
    <p:extLst>
      <p:ext uri="{BB962C8B-B14F-4D97-AF65-F5344CB8AC3E}">
        <p14:creationId xmlns:p14="http://schemas.microsoft.com/office/powerpoint/2010/main" val="3467346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pitchFamily="34" charset="0"/>
              </a:rPr>
              <a:t>In this scenario, one has to ask—what good is awareness when the average 20-something is overwhelmed with debt and living paycheck to paycheck? </a:t>
            </a:r>
          </a:p>
          <a:p>
            <a:pPr>
              <a:defRPr/>
            </a:pPr>
            <a:r>
              <a:rPr lang="en-US" dirty="0" smtClean="0">
                <a:latin typeface="Arial" pitchFamily="34" charset="0"/>
              </a:rPr>
              <a:t>From the previous slide, we saw</a:t>
            </a:r>
            <a:r>
              <a:rPr lang="en-US" baseline="0" dirty="0" smtClean="0">
                <a:latin typeface="Arial" pitchFamily="34" charset="0"/>
              </a:rPr>
              <a:t> that:</a:t>
            </a:r>
            <a:endParaRPr lang="en-US" dirty="0" smtClean="0">
              <a:latin typeface="Arial" pitchFamily="34" charset="0"/>
            </a:endParaRPr>
          </a:p>
          <a:p>
            <a:pPr marL="742950" lvl="1" indent="-285750">
              <a:buFontTx/>
              <a:buChar char="•"/>
              <a:defRPr/>
            </a:pPr>
            <a:r>
              <a:rPr lang="en-US" dirty="0" smtClean="0">
                <a:latin typeface="Arial" pitchFamily="34" charset="0"/>
              </a:rPr>
              <a:t>Paying-off debt – 35%</a:t>
            </a:r>
          </a:p>
          <a:p>
            <a:pPr marL="742950" lvl="1" indent="-285750">
              <a:buFontTx/>
              <a:buChar char="•"/>
              <a:defRPr/>
            </a:pPr>
            <a:r>
              <a:rPr lang="en-US" dirty="0" smtClean="0">
                <a:latin typeface="Arial" pitchFamily="34" charset="0"/>
              </a:rPr>
              <a:t>Making ends meet – 35% </a:t>
            </a:r>
          </a:p>
          <a:p>
            <a:pPr>
              <a:defRPr/>
            </a:pPr>
            <a:endParaRPr lang="en-US" dirty="0" smtClean="0">
              <a:latin typeface="Arial" pitchFamily="34" charset="0"/>
            </a:endParaRPr>
          </a:p>
          <a:p>
            <a:pPr>
              <a:defRPr/>
            </a:pPr>
            <a:r>
              <a:rPr lang="en-US" dirty="0" smtClean="0">
                <a:latin typeface="Arial" pitchFamily="34" charset="0"/>
              </a:rPr>
              <a:t>They know it’s important, they think about it early on in their careers, and they often times have access to very good information,</a:t>
            </a:r>
            <a:r>
              <a:rPr lang="en-US" baseline="0" dirty="0" smtClean="0">
                <a:latin typeface="Arial" pitchFamily="34" charset="0"/>
              </a:rPr>
              <a:t> but they don’t have the ABILITY to do anything about it.  </a:t>
            </a:r>
          </a:p>
          <a:p>
            <a:pPr>
              <a:defRPr/>
            </a:pPr>
            <a:endParaRPr lang="en-US" dirty="0" smtClean="0">
              <a:latin typeface="Arial" pitchFamily="34" charset="0"/>
            </a:endParaRPr>
          </a:p>
          <a:p>
            <a:pPr>
              <a:defRPr/>
            </a:pPr>
            <a:r>
              <a:rPr lang="en-US" dirty="0" smtClean="0">
                <a:latin typeface="Arial" pitchFamily="34" charset="0"/>
              </a:rPr>
              <a:t>Might they just feel overwhelmed—or be forced to ignore the importance of starting to save for retirement as early as possible? </a:t>
            </a:r>
          </a:p>
          <a:p>
            <a:pPr>
              <a:defRPr/>
            </a:pPr>
            <a:endParaRPr lang="en-US" dirty="0" smtClean="0">
              <a:latin typeface="Arial" pitchFamily="34" charset="0"/>
            </a:endParaRPr>
          </a:p>
          <a:p>
            <a:pPr>
              <a:defRPr/>
            </a:pPr>
            <a:r>
              <a:rPr lang="en-US" b="0" dirty="0" smtClean="0">
                <a:solidFill>
                  <a:schemeClr val="accent2"/>
                </a:solidFill>
                <a:latin typeface="Arial" pitchFamily="34" charset="0"/>
              </a:rPr>
              <a:t>The</a:t>
            </a:r>
            <a:r>
              <a:rPr lang="en-US" b="0" baseline="0" dirty="0" smtClean="0">
                <a:solidFill>
                  <a:schemeClr val="accent2"/>
                </a:solidFill>
                <a:latin typeface="Arial" pitchFamily="34" charset="0"/>
              </a:rPr>
              <a:t> one advantage they have is time.  </a:t>
            </a:r>
            <a:endParaRPr lang="en-US" b="0" dirty="0" smtClean="0">
              <a:solidFill>
                <a:schemeClr val="accent2"/>
              </a:solidFill>
              <a:latin typeface="Arial"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pPr/>
              <a:t>17</a:t>
            </a:fld>
            <a:endParaRPr lang="en-US"/>
          </a:p>
        </p:txBody>
      </p:sp>
    </p:spTree>
    <p:extLst>
      <p:ext uri="{BB962C8B-B14F-4D97-AF65-F5344CB8AC3E}">
        <p14:creationId xmlns:p14="http://schemas.microsoft.com/office/powerpoint/2010/main" val="1948300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dirty="0" smtClean="0">
                <a:latin typeface="Arial" pitchFamily="34" charset="0"/>
              </a:rPr>
              <a:t>Now we’re going to see how various triggers, events and milestones will influence or have already influenced (triggered) them to save more, or less, for retirement.</a:t>
            </a:r>
          </a:p>
          <a:p>
            <a:pPr>
              <a:spcBef>
                <a:spcPct val="0"/>
              </a:spcBef>
              <a:defRPr/>
            </a:pPr>
            <a:endParaRPr lang="en-US" dirty="0" smtClean="0">
              <a:latin typeface="Arial" pitchFamily="34" charset="0"/>
            </a:endParaRPr>
          </a:p>
          <a:p>
            <a:pPr>
              <a:spcBef>
                <a:spcPct val="0"/>
              </a:spcBef>
              <a:defRPr/>
            </a:pPr>
            <a:r>
              <a:rPr lang="en-US" b="1" u="sng" dirty="0" smtClean="0">
                <a:latin typeface="Arial" pitchFamily="34" charset="0"/>
              </a:rPr>
              <a:t>Millennials</a:t>
            </a:r>
            <a:r>
              <a:rPr lang="en-US" b="1" dirty="0" smtClean="0">
                <a:latin typeface="Arial" pitchFamily="34" charset="0"/>
              </a:rPr>
              <a:t>:</a:t>
            </a:r>
          </a:p>
          <a:p>
            <a:pPr marL="742950" lvl="1" indent="-285750">
              <a:spcBef>
                <a:spcPct val="0"/>
              </a:spcBef>
              <a:buFontTx/>
              <a:buChar char="•"/>
              <a:defRPr/>
            </a:pPr>
            <a:r>
              <a:rPr lang="en-US" dirty="0" smtClean="0">
                <a:latin typeface="Arial" pitchFamily="34" charset="0"/>
              </a:rPr>
              <a:t>Becoming a parent, current events/the economy and marriage are the triggers most likely to cause them to increase or have already caused them to increase their retirement savings.  </a:t>
            </a:r>
          </a:p>
          <a:p>
            <a:pPr>
              <a:spcBef>
                <a:spcPct val="0"/>
              </a:spcBef>
              <a:defRPr/>
            </a:pPr>
            <a:endParaRPr lang="en-US" dirty="0" smtClean="0">
              <a:latin typeface="Arial" pitchFamily="34" charset="0"/>
            </a:endParaRPr>
          </a:p>
          <a:p>
            <a:pPr marL="285750" lvl="0" indent="-285750">
              <a:spcBef>
                <a:spcPct val="0"/>
              </a:spcBef>
              <a:buFontTx/>
              <a:buChar char="•"/>
              <a:defRPr/>
            </a:pPr>
            <a:r>
              <a:rPr lang="en-US" dirty="0" smtClean="0">
                <a:latin typeface="Arial" pitchFamily="34" charset="0"/>
              </a:rPr>
              <a:t>It sounds counter-intuitive that getting married or having a child would cause one to save more for retirement; because usually those two events extract money from you.  But I liken those life events to a “responsibility alarm.”  “It’s not</a:t>
            </a:r>
            <a:r>
              <a:rPr lang="en-US" baseline="0" dirty="0" smtClean="0">
                <a:latin typeface="Arial" pitchFamily="34" charset="0"/>
              </a:rPr>
              <a:t> just me waking up on my buddy’s couch every weekend…I have a family to think about.”</a:t>
            </a:r>
          </a:p>
          <a:p>
            <a:pPr marL="0" lvl="0" indent="0">
              <a:spcBef>
                <a:spcPct val="0"/>
              </a:spcBef>
              <a:buFontTx/>
              <a:buNone/>
              <a:defRPr/>
            </a:pPr>
            <a:endParaRPr lang="en-US" baseline="0" dirty="0" smtClean="0">
              <a:latin typeface="Arial" pitchFamily="34" charset="0"/>
            </a:endParaRPr>
          </a:p>
          <a:p>
            <a:pPr marL="0" lvl="0" indent="0">
              <a:spcBef>
                <a:spcPct val="0"/>
              </a:spcBef>
              <a:buFontTx/>
              <a:buNone/>
              <a:defRPr/>
            </a:pPr>
            <a:r>
              <a:rPr lang="en-US" baseline="0" dirty="0" smtClean="0">
                <a:latin typeface="Arial" pitchFamily="34" charset="0"/>
              </a:rPr>
              <a:t>But there is an important takeaway from this slide that spans the generations.  Look at the left hand side and the Boomer responses. We all know people react to market events and the economy.  But look at the other two boomer responses: reaching a certain age and health.  Again, two very, very emotional life events that someone is going through.  </a:t>
            </a:r>
          </a:p>
          <a:p>
            <a:pPr marL="0" lvl="0" indent="0">
              <a:spcBef>
                <a:spcPct val="0"/>
              </a:spcBef>
              <a:buFontTx/>
              <a:buNone/>
              <a:defRPr/>
            </a:pPr>
            <a:endParaRPr lang="en-US" baseline="0" dirty="0" smtClean="0">
              <a:latin typeface="Arial" pitchFamily="34" charset="0"/>
            </a:endParaRPr>
          </a:p>
          <a:p>
            <a:pPr marL="0" lvl="0" indent="0">
              <a:spcBef>
                <a:spcPct val="0"/>
              </a:spcBef>
              <a:buFontTx/>
              <a:buNone/>
              <a:defRPr/>
            </a:pPr>
            <a:r>
              <a:rPr lang="en-US" baseline="0" dirty="0" smtClean="0">
                <a:latin typeface="Arial" pitchFamily="34" charset="0"/>
              </a:rPr>
              <a:t>When you combine those with getting married and becoming a parent – we’re talking about huge, personal, emotional events that would cause people to make a better decision.  Recognizing that fact and being able to frame that with sponsors and participants could give you a unique way to position yourself and some recommendations in client and prospect meetings.  </a:t>
            </a:r>
          </a:p>
          <a:p>
            <a:pPr marL="0" lvl="0" indent="0">
              <a:spcBef>
                <a:spcPct val="0"/>
              </a:spcBef>
              <a:buFontTx/>
              <a:buNone/>
              <a:defRPr/>
            </a:pPr>
            <a:endParaRPr lang="en-US" dirty="0" smtClean="0">
              <a:latin typeface="Arial" pitchFamily="34" charset="0"/>
            </a:endParaRPr>
          </a:p>
          <a:p>
            <a:pPr lvl="1">
              <a:spcBef>
                <a:spcPct val="0"/>
              </a:spcBef>
              <a:defRPr/>
            </a:pPr>
            <a:r>
              <a:rPr lang="en-US" dirty="0" smtClean="0">
                <a:latin typeface="Arial" pitchFamily="34" charset="0"/>
              </a:rPr>
              <a:t>You notice what isn’t listed on here?  Adding a new fund; adding Roth contributions; restructuring the match.  Providers spend millions upon millions of dollars crafting elaborate communications campaigns around plan design changes, and guess what?....(flip to next slide)</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pPr/>
              <a:t>18</a:t>
            </a:fld>
            <a:endParaRPr lang="en-US"/>
          </a:p>
        </p:txBody>
      </p:sp>
    </p:spTree>
    <p:extLst>
      <p:ext uri="{BB962C8B-B14F-4D97-AF65-F5344CB8AC3E}">
        <p14:creationId xmlns:p14="http://schemas.microsoft.com/office/powerpoint/2010/main" val="4231799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pitchFamily="34" charset="0"/>
              </a:rPr>
              <a:t>…It doesn’t make a bit of difference whatsoever with participants of any age!</a:t>
            </a:r>
          </a:p>
          <a:p>
            <a:pPr>
              <a:defRPr/>
            </a:pPr>
            <a:endParaRPr lang="en-US" dirty="0" smtClean="0">
              <a:latin typeface="Arial" pitchFamily="34" charset="0"/>
            </a:endParaRPr>
          </a:p>
          <a:p>
            <a:pPr>
              <a:defRPr/>
            </a:pPr>
            <a:r>
              <a:rPr lang="en-US" dirty="0" smtClean="0">
                <a:latin typeface="Arial" pitchFamily="34" charset="0"/>
              </a:rPr>
              <a:t>When prompted to think about the impact of plan or employer contribution changes, no one in the 20-29 group and virtually no one in the 50-59 group said these changes would cause them to increase their retirement savings.  </a:t>
            </a:r>
          </a:p>
          <a:p>
            <a:pPr>
              <a:defRPr/>
            </a:pPr>
            <a:endParaRPr lang="en-US" dirty="0" smtClean="0">
              <a:latin typeface="Arial" pitchFamily="34" charset="0"/>
            </a:endParaRPr>
          </a:p>
          <a:p>
            <a:pPr>
              <a:defRPr/>
            </a:pPr>
            <a:r>
              <a:rPr lang="en-US" dirty="0" smtClean="0">
                <a:latin typeface="Arial" pitchFamily="34" charset="0"/>
              </a:rPr>
              <a:t>Now, this doesn’t mean that matching rates and plan design enhancements don’t matter…they do, as other research has shown.  But we as an industry are very good at telling participants </a:t>
            </a:r>
            <a:r>
              <a:rPr lang="en-US" i="1" dirty="0" smtClean="0">
                <a:latin typeface="Arial" pitchFamily="34" charset="0"/>
              </a:rPr>
              <a:t>what </a:t>
            </a:r>
            <a:r>
              <a:rPr lang="en-US" dirty="0" smtClean="0">
                <a:latin typeface="Arial" pitchFamily="34" charset="0"/>
              </a:rPr>
              <a:t>to care about and </a:t>
            </a:r>
            <a:r>
              <a:rPr lang="en-US" i="1" dirty="0" smtClean="0">
                <a:latin typeface="Arial" pitchFamily="34" charset="0"/>
              </a:rPr>
              <a:t>when </a:t>
            </a:r>
            <a:r>
              <a:rPr lang="en-US" dirty="0" smtClean="0">
                <a:latin typeface="Arial" pitchFamily="34" charset="0"/>
              </a:rPr>
              <a:t>to care about it.  </a:t>
            </a:r>
          </a:p>
          <a:p>
            <a:pPr>
              <a:defRPr/>
            </a:pPr>
            <a:r>
              <a:rPr lang="en-US" dirty="0" smtClean="0">
                <a:latin typeface="Arial" pitchFamily="34" charset="0"/>
              </a:rPr>
              <a:t/>
            </a:r>
            <a:br>
              <a:rPr lang="en-US" dirty="0" smtClean="0">
                <a:latin typeface="Arial" pitchFamily="34" charset="0"/>
              </a:rPr>
            </a:br>
            <a:r>
              <a:rPr lang="en-US" dirty="0" smtClean="0">
                <a:latin typeface="Arial" pitchFamily="34" charset="0"/>
              </a:rPr>
              <a:t>And our research has shown that participants tend to be more influenced by – and take action in response to – what’s going on in their </a:t>
            </a:r>
            <a:r>
              <a:rPr lang="en-US" b="1" u="sng" dirty="0" smtClean="0">
                <a:latin typeface="Arial" pitchFamily="34" charset="0"/>
              </a:rPr>
              <a:t>own</a:t>
            </a:r>
            <a:r>
              <a:rPr lang="en-US" dirty="0" smtClean="0">
                <a:latin typeface="Arial" pitchFamily="34" charset="0"/>
              </a:rPr>
              <a:t> lives.  </a:t>
            </a:r>
          </a:p>
          <a:p>
            <a:pPr>
              <a:defRPr/>
            </a:pPr>
            <a:endParaRPr lang="en-US" dirty="0" smtClean="0">
              <a:latin typeface="Arial" pitchFamily="34" charset="0"/>
            </a:endParaRPr>
          </a:p>
          <a:p>
            <a:pPr>
              <a:defRPr/>
            </a:pPr>
            <a:r>
              <a:rPr lang="en-US" dirty="0" smtClean="0">
                <a:latin typeface="Arial" pitchFamily="34" charset="0"/>
              </a:rPr>
              <a:t>There’s a phrase I use all the time when talking to advisors</a:t>
            </a:r>
            <a:r>
              <a:rPr lang="en-US" baseline="0" dirty="0" smtClean="0">
                <a:latin typeface="Arial" pitchFamily="34" charset="0"/>
              </a:rPr>
              <a:t> and sponsors about motivating tactics: Logic makes you think, and emotion makes you act.  Dollar cost averaging and tax-deferred investing make people think, but we’ve got to tap into emotion to make most of them take action. </a:t>
            </a:r>
            <a:endParaRPr lang="en-US" dirty="0" smtClean="0">
              <a:latin typeface="Arial" pitchFamily="34" charset="0"/>
            </a:endParaRPr>
          </a:p>
          <a:p>
            <a:pPr>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Animation</a:t>
            </a:r>
            <a:r>
              <a:rPr lang="en-US" i="1" baseline="0" dirty="0" smtClean="0"/>
              <a:t> Note: </a:t>
            </a:r>
            <a:endParaRPr lang="en-US" i="1" dirty="0" smtClean="0"/>
          </a:p>
          <a:p>
            <a:r>
              <a:rPr lang="en-US" i="1" dirty="0" smtClean="0"/>
              <a:t>Animation – Boomers slide in then number box slides in from left, </a:t>
            </a:r>
            <a:r>
              <a:rPr lang="en-US" i="1" dirty="0" err="1" smtClean="0"/>
              <a:t>Millenials</a:t>
            </a:r>
            <a:r>
              <a:rPr lang="en-US" i="1" dirty="0" smtClean="0"/>
              <a:t> slide in then numbers slide in from</a:t>
            </a:r>
            <a:r>
              <a:rPr lang="en-US" i="1" baseline="0" dirty="0" smtClean="0"/>
              <a:t> right, Gray box fades in and Typical Plan Changes fades in, then the below fades in then out, unless you’d want to have the full list appear.</a:t>
            </a:r>
          </a:p>
          <a:p>
            <a:endParaRPr lang="en-US" i="1" baseline="0" dirty="0" smtClean="0"/>
          </a:p>
          <a:p>
            <a:r>
              <a:rPr lang="en-US" i="1" baseline="0" dirty="0" smtClean="0"/>
              <a:t>Investment changes</a:t>
            </a:r>
          </a:p>
          <a:p>
            <a:r>
              <a:rPr lang="en-US" i="1" baseline="0" dirty="0" smtClean="0"/>
              <a:t>Enhanced website</a:t>
            </a:r>
          </a:p>
          <a:p>
            <a:r>
              <a:rPr lang="en-US" i="1" baseline="0" dirty="0" smtClean="0"/>
              <a:t>Company match formula change</a:t>
            </a:r>
          </a:p>
          <a:p>
            <a:r>
              <a:rPr lang="en-US" i="1" baseline="0" dirty="0" smtClean="0"/>
              <a:t>Paperless statements </a:t>
            </a:r>
          </a:p>
          <a:p>
            <a:r>
              <a:rPr lang="en-US" i="1" baseline="0" dirty="0" smtClean="0"/>
              <a:t>New loan provisions </a:t>
            </a:r>
            <a:endParaRPr lang="en-US" i="1" dirty="0"/>
          </a:p>
        </p:txBody>
      </p:sp>
      <p:sp>
        <p:nvSpPr>
          <p:cNvPr id="4" name="Slide Number Placeholder 3"/>
          <p:cNvSpPr>
            <a:spLocks noGrp="1"/>
          </p:cNvSpPr>
          <p:nvPr>
            <p:ph type="sldNum" sz="quarter" idx="10"/>
          </p:nvPr>
        </p:nvSpPr>
        <p:spPr/>
        <p:txBody>
          <a:bodyPr/>
          <a:lstStyle/>
          <a:p>
            <a:fld id="{E720A8B2-1A6A-4636-8F5C-0EBAC6E78B1D}" type="slidenum">
              <a:rPr lang="en-US" smtClean="0"/>
              <a:pPr/>
              <a:t>19</a:t>
            </a:fld>
            <a:endParaRPr lang="en-US"/>
          </a:p>
        </p:txBody>
      </p:sp>
    </p:spTree>
    <p:extLst>
      <p:ext uri="{BB962C8B-B14F-4D97-AF65-F5344CB8AC3E}">
        <p14:creationId xmlns:p14="http://schemas.microsoft.com/office/powerpoint/2010/main" val="412474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shifting mindset has two major implications for the advisor’s business.  Why advisors should care is t</a:t>
            </a:r>
            <a:r>
              <a:rPr lang="en-US" dirty="0" smtClean="0"/>
              <a:t>wo-fold:</a:t>
            </a:r>
          </a:p>
          <a:p>
            <a:endParaRPr lang="en-US" baseline="0" dirty="0" smtClean="0"/>
          </a:p>
          <a:p>
            <a:pPr marL="457200" indent="-457200">
              <a:buAutoNum type="arabicPeriod"/>
            </a:pPr>
            <a:r>
              <a:rPr lang="en-US" dirty="0" smtClean="0"/>
              <a:t>If advisors have</a:t>
            </a:r>
            <a:r>
              <a:rPr lang="en-US" baseline="0" dirty="0" smtClean="0"/>
              <a:t> any genuine care for their clients, they want to help them retire successfully.  It’s a symbiotic relationship….advisors help the plan and participants, assets go up, advisors may get paid more, etc.  But 30 years ago, retirement savings was a 3-legged stool: DB/pensions, Social Security, and maybe a DC plan.  Now, pensions are growing extinct, social security is on more tenuous ground, and the DC plan will serve as the primary source of retirement income for younger generations.  DC plans are going to shoulder more of the retirement income burden for millennials. </a:t>
            </a:r>
            <a:br>
              <a:rPr lang="en-US" baseline="0" dirty="0" smtClean="0"/>
            </a:br>
            <a:r>
              <a:rPr lang="en-US" baseline="0" dirty="0" smtClean="0"/>
              <a:t/>
            </a:r>
            <a:br>
              <a:rPr lang="en-US" baseline="0" dirty="0" smtClean="0"/>
            </a:br>
            <a:r>
              <a:rPr lang="en-US" baseline="0" dirty="0" smtClean="0"/>
              <a:t>So advisors owe it to their clients, and to their participants, to make sure we get this DC system right and younger participants are put on the path to a successful retirement.  </a:t>
            </a:r>
            <a:endParaRPr lang="en-US" dirty="0"/>
          </a:p>
        </p:txBody>
      </p:sp>
      <p:sp>
        <p:nvSpPr>
          <p:cNvPr id="4" name="Slide Number Placeholder 3"/>
          <p:cNvSpPr>
            <a:spLocks noGrp="1"/>
          </p:cNvSpPr>
          <p:nvPr>
            <p:ph type="sldNum" sz="quarter" idx="10"/>
          </p:nvPr>
        </p:nvSpPr>
        <p:spPr/>
        <p:txBody>
          <a:bodyPr/>
          <a:lstStyle/>
          <a:p>
            <a:fld id="{E720A8B2-1A6A-4636-8F5C-0EBAC6E78B1D}" type="slidenum">
              <a:rPr lang="en-US" smtClean="0"/>
              <a:pPr/>
              <a:t>2</a:t>
            </a:fld>
            <a:endParaRPr lang="en-US"/>
          </a:p>
        </p:txBody>
      </p:sp>
    </p:spTree>
    <p:extLst>
      <p:ext uri="{BB962C8B-B14F-4D97-AF65-F5344CB8AC3E}">
        <p14:creationId xmlns:p14="http://schemas.microsoft.com/office/powerpoint/2010/main" val="2017120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pitchFamily="34" charset="0"/>
              </a:rPr>
              <a:t>What are some other observations?  </a:t>
            </a:r>
          </a:p>
          <a:p>
            <a:pPr>
              <a:buFontTx/>
              <a:buChar char="•"/>
              <a:defRPr/>
            </a:pPr>
            <a:r>
              <a:rPr lang="en-US" dirty="0" smtClean="0">
                <a:latin typeface="Arial" pitchFamily="34" charset="0"/>
              </a:rPr>
              <a:t>  Interestingly, we didn’t see a significant difference between these two age groups in terms of communications preferences.  </a:t>
            </a:r>
          </a:p>
          <a:p>
            <a:pPr>
              <a:defRPr/>
            </a:pPr>
            <a:endParaRPr lang="en-US" dirty="0" smtClean="0">
              <a:latin typeface="Arial" pitchFamily="34" charset="0"/>
            </a:endParaRPr>
          </a:p>
          <a:p>
            <a:pPr>
              <a:defRPr/>
            </a:pPr>
            <a:r>
              <a:rPr lang="en-US" dirty="0" smtClean="0">
                <a:latin typeface="Arial" pitchFamily="34" charset="0"/>
              </a:rPr>
              <a:t>Everyone</a:t>
            </a:r>
            <a:r>
              <a:rPr lang="en-US" baseline="0" dirty="0" smtClean="0">
                <a:latin typeface="Arial" pitchFamily="34" charset="0"/>
              </a:rPr>
              <a:t> utilizes technology.  But the key takeaway here is two-fold:</a:t>
            </a:r>
          </a:p>
          <a:p>
            <a:pPr marL="171450" indent="-171450">
              <a:buFontTx/>
              <a:buChar char="-"/>
              <a:defRPr/>
            </a:pPr>
            <a:r>
              <a:rPr lang="en-US" baseline="0" dirty="0" smtClean="0">
                <a:latin typeface="Arial" pitchFamily="34" charset="0"/>
              </a:rPr>
              <a:t>Messages MUST be available in a variety of formats.  More than paper, phone, digital.  It’s PC, tablet, smartphone.  Think about your own technology usage and use that as a framework to how we should message to other workers.  </a:t>
            </a:r>
          </a:p>
          <a:p>
            <a:pPr marL="171450" indent="-171450">
              <a:buFontTx/>
              <a:buChar char="-"/>
              <a:defRPr/>
            </a:pPr>
            <a:r>
              <a:rPr lang="en-US" baseline="0" dirty="0" smtClean="0">
                <a:latin typeface="Arial" pitchFamily="34" charset="0"/>
              </a:rPr>
              <a:t>Let’s take a poll.  If any of these apply to you raise your hand and keep it raised throughout the exercise.  Who here has watched TV today?  Read a newspaper?  Looked at a laptop or tablet?  Smartphone?  (And it’s only (look at watch or phone and state the time, especially in a morning meeting)….) </a:t>
            </a:r>
          </a:p>
          <a:p>
            <a:pPr marL="171450" indent="-171450">
              <a:buFontTx/>
              <a:buChar char="-"/>
              <a:defRPr/>
            </a:pPr>
            <a:r>
              <a:rPr lang="en-US" baseline="0" dirty="0" smtClean="0">
                <a:latin typeface="Arial" pitchFamily="34" charset="0"/>
              </a:rPr>
              <a:t>Messages must be there, and they must be consistent to make an impact.  </a:t>
            </a:r>
          </a:p>
          <a:p>
            <a:pPr marL="171450" indent="-171450">
              <a:buFontTx/>
              <a:buChar char="-"/>
              <a:defRPr/>
            </a:pPr>
            <a:r>
              <a:rPr lang="en-US" baseline="0" dirty="0" smtClean="0">
                <a:latin typeface="Arial" pitchFamily="34" charset="0"/>
              </a:rPr>
              <a:t>What someone sees via </a:t>
            </a:r>
            <a:r>
              <a:rPr lang="en-US" baseline="0" dirty="0" err="1" smtClean="0">
                <a:latin typeface="Arial" pitchFamily="34" charset="0"/>
              </a:rPr>
              <a:t>tv</a:t>
            </a:r>
            <a:r>
              <a:rPr lang="en-US" baseline="0" dirty="0" smtClean="0">
                <a:latin typeface="Arial" pitchFamily="34" charset="0"/>
              </a:rPr>
              <a:t>, smartphone, website, or hears via phone interaction, webinar, or one-on-one meeting has to be consistent in look/feel and messaging for it to start to resonate.  </a:t>
            </a:r>
          </a:p>
          <a:p>
            <a:pPr marL="171450" indent="-171450">
              <a:buFontTx/>
              <a:buChar char="-"/>
              <a:defRPr/>
            </a:pPr>
            <a:endParaRPr lang="en-US" baseline="0" dirty="0" smtClean="0">
              <a:latin typeface="Arial" pitchFamily="34" charset="0"/>
            </a:endParaRPr>
          </a:p>
          <a:p>
            <a:pPr marL="171450" indent="-171450">
              <a:buFontTx/>
              <a:buChar char="-"/>
              <a:defRPr/>
            </a:pPr>
            <a:r>
              <a:rPr lang="en-US" baseline="0" dirty="0" smtClean="0">
                <a:latin typeface="Arial" pitchFamily="34" charset="0"/>
              </a:rPr>
              <a:t>We already know we’re fighting an uphill battle when it comes to communication and education of participants.  </a:t>
            </a:r>
          </a:p>
          <a:p>
            <a:pPr marL="171450" indent="-171450">
              <a:buFontTx/>
              <a:buChar char="-"/>
              <a:defRPr/>
            </a:pPr>
            <a:endParaRPr lang="en-US" dirty="0" smtClean="0">
              <a:latin typeface="Arial" pitchFamily="34" charset="0"/>
            </a:endParaRPr>
          </a:p>
          <a:p>
            <a:pPr>
              <a:defRPr/>
            </a:pPr>
            <a:r>
              <a:rPr lang="en-US" dirty="0" smtClean="0">
                <a:latin typeface="Arial" pitchFamily="34" charset="0"/>
              </a:rPr>
              <a:t>So let’s look at some of the potential opportunities of this research. </a:t>
            </a:r>
          </a:p>
        </p:txBody>
      </p:sp>
      <p:sp>
        <p:nvSpPr>
          <p:cNvPr id="4" name="Slide Number Placeholder 3"/>
          <p:cNvSpPr>
            <a:spLocks noGrp="1"/>
          </p:cNvSpPr>
          <p:nvPr>
            <p:ph type="sldNum" sz="quarter" idx="10"/>
          </p:nvPr>
        </p:nvSpPr>
        <p:spPr/>
        <p:txBody>
          <a:bodyPr/>
          <a:lstStyle/>
          <a:p>
            <a:fld id="{E720A8B2-1A6A-4636-8F5C-0EBAC6E78B1D}" type="slidenum">
              <a:rPr lang="en-US" smtClean="0"/>
              <a:pPr/>
              <a:t>20</a:t>
            </a:fld>
            <a:endParaRPr lang="en-US"/>
          </a:p>
        </p:txBody>
      </p:sp>
    </p:spTree>
    <p:extLst>
      <p:ext uri="{BB962C8B-B14F-4D97-AF65-F5344CB8AC3E}">
        <p14:creationId xmlns:p14="http://schemas.microsoft.com/office/powerpoint/2010/main" val="2816795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defRPr/>
            </a:pPr>
            <a:r>
              <a:rPr lang="en-US" sz="900" dirty="0" smtClean="0">
                <a:latin typeface="Arial" pitchFamily="34" charset="0"/>
              </a:rPr>
              <a:t>A key finding from the Milestone study was that we have to stop thinking like providers and put ourselves in the mind of a younger participant.  </a:t>
            </a:r>
          </a:p>
          <a:p>
            <a:pPr>
              <a:lnSpc>
                <a:spcPct val="80000"/>
              </a:lnSpc>
              <a:spcBef>
                <a:spcPct val="0"/>
              </a:spcBef>
              <a:defRPr/>
            </a:pPr>
            <a:endParaRPr lang="en-US" sz="900" dirty="0" smtClean="0">
              <a:latin typeface="Arial" pitchFamily="34" charset="0"/>
            </a:endParaRPr>
          </a:p>
          <a:p>
            <a:pPr>
              <a:lnSpc>
                <a:spcPct val="80000"/>
              </a:lnSpc>
              <a:spcBef>
                <a:spcPct val="0"/>
              </a:spcBef>
              <a:defRPr/>
            </a:pPr>
            <a:r>
              <a:rPr lang="en-US" sz="900" b="1" u="sng" dirty="0" smtClean="0">
                <a:latin typeface="Arial" pitchFamily="34" charset="0"/>
              </a:rPr>
              <a:t>Build Credibility</a:t>
            </a:r>
            <a:r>
              <a:rPr lang="en-US" sz="900" b="1" dirty="0" smtClean="0">
                <a:latin typeface="Arial" pitchFamily="34" charset="0"/>
              </a:rPr>
              <a:t>:</a:t>
            </a:r>
            <a:r>
              <a:rPr lang="en-US" sz="900" dirty="0" smtClean="0">
                <a:latin typeface="Arial" pitchFamily="34" charset="0"/>
              </a:rPr>
              <a:t> </a:t>
            </a:r>
          </a:p>
          <a:p>
            <a:pPr marL="0" indent="0">
              <a:lnSpc>
                <a:spcPct val="80000"/>
              </a:lnSpc>
              <a:buFont typeface="Arial" panose="020B0604020202020204" pitchFamily="34" charset="0"/>
              <a:buNone/>
              <a:defRPr/>
            </a:pPr>
            <a:r>
              <a:rPr lang="en-US" altLang="en-US" sz="900" dirty="0" smtClean="0"/>
              <a:t>Robust tools and holistic financial education is a must.  You</a:t>
            </a:r>
            <a:r>
              <a:rPr lang="en-US" altLang="en-US" sz="900" baseline="0" dirty="0" smtClean="0"/>
              <a:t> have access to</a:t>
            </a:r>
            <a:r>
              <a:rPr lang="en-US" altLang="en-US" sz="900" dirty="0" smtClean="0"/>
              <a:t> a ton of holistic financial expertise.</a:t>
            </a:r>
            <a:r>
              <a:rPr lang="en-US" altLang="en-US" sz="900" baseline="0" dirty="0" smtClean="0"/>
              <a:t>  Either you possess it, someone in your firm  or on your team, can provide it, or you can explore ways to partner with firms that can provide it in tandem with the other services you provide</a:t>
            </a:r>
            <a:r>
              <a:rPr lang="en-US" altLang="en-US" sz="900" dirty="0" smtClean="0"/>
              <a:t>. Especially younger participants, who may be grappling with college and credit card debt; who need help creating a budget; who may need to start thinking about college savings plans for young children. </a:t>
            </a:r>
          </a:p>
          <a:p>
            <a:pPr marL="171450" indent="-171450">
              <a:lnSpc>
                <a:spcPct val="80000"/>
              </a:lnSpc>
              <a:buFontTx/>
              <a:buChar char="-"/>
              <a:defRPr/>
            </a:pPr>
            <a:r>
              <a:rPr lang="en-US" altLang="en-US" sz="900" dirty="0" smtClean="0"/>
              <a:t>REMEMBER FINANCIAL WELLNESS.  </a:t>
            </a:r>
          </a:p>
          <a:p>
            <a:pPr marL="171450" indent="-171450">
              <a:lnSpc>
                <a:spcPct val="80000"/>
              </a:lnSpc>
              <a:buFontTx/>
              <a:buChar char="-"/>
              <a:defRPr/>
            </a:pPr>
            <a:endParaRPr lang="en-US" altLang="en-US" sz="900" dirty="0" smtClean="0"/>
          </a:p>
          <a:p>
            <a:pPr marL="171450" indent="-171450">
              <a:lnSpc>
                <a:spcPct val="80000"/>
              </a:lnSpc>
              <a:buFontTx/>
              <a:buChar char="-"/>
              <a:defRPr/>
            </a:pPr>
            <a:r>
              <a:rPr lang="en-US" altLang="en-US" sz="900" dirty="0" smtClean="0"/>
              <a:t>So use that as an opportunity to build a broader financial relationship with them.  </a:t>
            </a:r>
          </a:p>
          <a:p>
            <a:pPr>
              <a:lnSpc>
                <a:spcPct val="80000"/>
              </a:lnSpc>
              <a:spcBef>
                <a:spcPct val="0"/>
              </a:spcBef>
              <a:defRPr/>
            </a:pPr>
            <a:endParaRPr lang="en-US" sz="900" dirty="0" smtClean="0">
              <a:latin typeface="Arial" pitchFamily="34" charset="0"/>
            </a:endParaRPr>
          </a:p>
          <a:p>
            <a:pPr>
              <a:lnSpc>
                <a:spcPct val="80000"/>
              </a:lnSpc>
              <a:spcBef>
                <a:spcPct val="0"/>
              </a:spcBef>
              <a:defRPr/>
            </a:pPr>
            <a:r>
              <a:rPr lang="en-US" altLang="en-US" sz="900" dirty="0" smtClean="0"/>
              <a:t>The second point,</a:t>
            </a:r>
            <a:r>
              <a:rPr lang="en-US" altLang="en-US" sz="900" baseline="0" dirty="0" smtClean="0"/>
              <a:t> to me, is more powerful and influential than anything else we as an industry can do to help younger participants.  </a:t>
            </a:r>
          </a:p>
          <a:p>
            <a:pPr>
              <a:lnSpc>
                <a:spcPct val="80000"/>
              </a:lnSpc>
              <a:spcBef>
                <a:spcPct val="0"/>
              </a:spcBef>
              <a:defRPr/>
            </a:pPr>
            <a:endParaRPr lang="en-US" altLang="en-US" sz="900" baseline="0" dirty="0" smtClean="0"/>
          </a:p>
          <a:p>
            <a:pPr>
              <a:lnSpc>
                <a:spcPct val="80000"/>
              </a:lnSpc>
              <a:spcBef>
                <a:spcPct val="0"/>
              </a:spcBef>
              <a:defRPr/>
            </a:pPr>
            <a:r>
              <a:rPr lang="en-US" altLang="en-US" sz="900" dirty="0" smtClean="0"/>
              <a:t>Now, it’s difficult as a provider to connect savings messages to those decisions.  Because you only know so much about what’s going on in their lives.  But a couple of things can get the wheels in motion.  We know how old they are.  So when someone turns 30, 40, 50, 60 – deliver a positive savings message into those dates.  And the other crucial piece of information we know or can obtain….their beneficiary information.  Now, people can change beneficiaries when something both good and bad occurs.  But typically, it can be when someone gets married, and someone has children.  And even though you don’t know the exact reason…it could be an opportunity for an open-ended conversation.  “I understand you recently changed beneficiaries on your account, is there anything that we can help you with?”  Chances are, if the beneficiary change was for a good reason—marriage or children—that participant is going to be </a:t>
            </a:r>
            <a:r>
              <a:rPr lang="en-US" altLang="en-US" sz="900" i="1" u="sng" dirty="0" smtClean="0"/>
              <a:t>more than </a:t>
            </a:r>
            <a:r>
              <a:rPr lang="en-US" altLang="en-US" sz="900" i="1" dirty="0" smtClean="0"/>
              <a:t>happy </a:t>
            </a:r>
            <a:r>
              <a:rPr lang="en-US" altLang="en-US" sz="900" dirty="0" smtClean="0"/>
              <a:t>to tell you about it.  That’s an opportunity for a positive savings message. </a:t>
            </a:r>
            <a:endParaRPr lang="en-US" sz="900" dirty="0" smtClean="0">
              <a:latin typeface="Arial" pitchFamily="34" charset="0"/>
            </a:endParaRPr>
          </a:p>
          <a:p>
            <a:pPr>
              <a:lnSpc>
                <a:spcPct val="80000"/>
              </a:lnSpc>
              <a:spcBef>
                <a:spcPct val="0"/>
              </a:spcBef>
              <a:defRPr/>
            </a:pPr>
            <a:endParaRPr lang="en-US" sz="900" b="1" dirty="0" smtClean="0">
              <a:solidFill>
                <a:schemeClr val="accent2"/>
              </a:solidFill>
              <a:latin typeface="Arial" pitchFamily="34" charset="0"/>
            </a:endParaRPr>
          </a:p>
          <a:p>
            <a:pPr marL="742950" lvl="1" indent="-285750">
              <a:lnSpc>
                <a:spcPct val="80000"/>
              </a:lnSpc>
              <a:spcBef>
                <a:spcPct val="0"/>
              </a:spcBef>
              <a:defRPr/>
            </a:pPr>
            <a:endParaRPr lang="en-US" sz="900" dirty="0" smtClean="0">
              <a:latin typeface="Arial" pitchFamily="34" charset="0"/>
            </a:endParaRPr>
          </a:p>
          <a:p>
            <a:pPr>
              <a:lnSpc>
                <a:spcPct val="80000"/>
              </a:lnSpc>
              <a:spcBef>
                <a:spcPct val="0"/>
              </a:spcBef>
              <a:defRPr/>
            </a:pPr>
            <a:r>
              <a:rPr lang="en-US" sz="900" b="1" u="sng" dirty="0" smtClean="0">
                <a:latin typeface="Arial" pitchFamily="34" charset="0"/>
              </a:rPr>
              <a:t>Build Assets</a:t>
            </a:r>
            <a:r>
              <a:rPr lang="en-US" sz="900" b="1" dirty="0" smtClean="0">
                <a:latin typeface="Arial" pitchFamily="34" charset="0"/>
              </a:rPr>
              <a:t>:</a:t>
            </a:r>
          </a:p>
          <a:p>
            <a:pPr>
              <a:lnSpc>
                <a:spcPct val="80000"/>
              </a:lnSpc>
              <a:spcBef>
                <a:spcPct val="0"/>
              </a:spcBef>
              <a:buFontTx/>
              <a:buChar char="•"/>
              <a:defRPr/>
            </a:pPr>
            <a:r>
              <a:rPr lang="en-US" sz="900" dirty="0" smtClean="0">
                <a:latin typeface="Arial" pitchFamily="34" charset="0"/>
              </a:rPr>
              <a:t>  Identify which milestones trigger can increase OR decrease in savings.  </a:t>
            </a:r>
          </a:p>
          <a:p>
            <a:pPr marL="742950" lvl="1" indent="-285750">
              <a:lnSpc>
                <a:spcPct val="80000"/>
              </a:lnSpc>
              <a:spcBef>
                <a:spcPct val="0"/>
              </a:spcBef>
              <a:buFontTx/>
              <a:buChar char="•"/>
              <a:defRPr/>
            </a:pPr>
            <a:r>
              <a:rPr lang="en-US" sz="900" dirty="0" smtClean="0">
                <a:latin typeface="Arial" pitchFamily="34" charset="0"/>
              </a:rPr>
              <a:t>Just as we saw that millennials</a:t>
            </a:r>
            <a:r>
              <a:rPr lang="en-US" sz="900" baseline="0" dirty="0" smtClean="0">
                <a:latin typeface="Arial" pitchFamily="34" charset="0"/>
              </a:rPr>
              <a:t> </a:t>
            </a:r>
            <a:r>
              <a:rPr lang="en-US" sz="900" dirty="0" smtClean="0">
                <a:latin typeface="Arial" pitchFamily="34" charset="0"/>
              </a:rPr>
              <a:t>tend to ramp up their savings when they have a baby; if you can get in front of a “negative trigger”—say, an economic downturn—with education to keep participants saving, you can avoid plan leakage. </a:t>
            </a:r>
          </a:p>
          <a:p>
            <a:pPr marL="742950" lvl="1" indent="-285750">
              <a:lnSpc>
                <a:spcPct val="80000"/>
              </a:lnSpc>
              <a:spcBef>
                <a:spcPct val="0"/>
              </a:spcBef>
              <a:buFontTx/>
              <a:buChar char="•"/>
              <a:defRPr/>
            </a:pPr>
            <a:endParaRPr lang="en-US" sz="900" dirty="0" smtClean="0">
              <a:latin typeface="Arial" pitchFamily="34" charset="0"/>
            </a:endParaRPr>
          </a:p>
          <a:p>
            <a:pPr marL="285750" lvl="0" indent="-285750">
              <a:lnSpc>
                <a:spcPct val="80000"/>
              </a:lnSpc>
              <a:spcBef>
                <a:spcPct val="0"/>
              </a:spcBef>
              <a:buFontTx/>
              <a:buChar char="•"/>
              <a:defRPr/>
            </a:pPr>
            <a:r>
              <a:rPr lang="en-US" sz="900" dirty="0" smtClean="0">
                <a:latin typeface="Arial" pitchFamily="34" charset="0"/>
              </a:rPr>
              <a:t>Who</a:t>
            </a:r>
            <a:r>
              <a:rPr lang="en-US" sz="900" baseline="0" dirty="0" smtClean="0">
                <a:latin typeface="Arial" pitchFamily="34" charset="0"/>
              </a:rPr>
              <a:t> here has heard the term gamification?  Who hear has ever heard of “employee of the month?”  That’s an early manifestation of how to </a:t>
            </a:r>
            <a:r>
              <a:rPr lang="en-US" sz="900" baseline="0" dirty="0" err="1" smtClean="0">
                <a:latin typeface="Arial" pitchFamily="34" charset="0"/>
              </a:rPr>
              <a:t>gamify</a:t>
            </a:r>
            <a:r>
              <a:rPr lang="en-US" sz="900" baseline="0" dirty="0" smtClean="0">
                <a:latin typeface="Arial" pitchFamily="34" charset="0"/>
              </a:rPr>
              <a:t> employee productivity.  Who here has a Fitbit or tracks any type of fitness results through an app?  That’s the gamification of physical fitness.  </a:t>
            </a:r>
          </a:p>
          <a:p>
            <a:r>
              <a:rPr lang="en-US" sz="1200" kern="1200" dirty="0" smtClean="0">
                <a:solidFill>
                  <a:schemeClr val="tx1"/>
                </a:solidFill>
                <a:effectLst/>
                <a:latin typeface="Arial" panose="020B0604020202020204" pitchFamily="34" charset="0"/>
                <a:ea typeface="+mn-ea"/>
                <a:cs typeface="+mn-cs"/>
              </a:rPr>
              <a:t>And if that’s how you want to incorporate gamification into your practice, that’s the simple way to do it.  But it’s what all of your competitors are doing, too: leveraging providers’ online tools and calculators that provide a number or score for participants to beat.  </a:t>
            </a:r>
          </a:p>
          <a:p>
            <a:r>
              <a:rPr lang="en-US" sz="1200" kern="1200" dirty="0" smtClean="0">
                <a:solidFill>
                  <a:schemeClr val="tx1"/>
                </a:solidFill>
                <a:effectLst/>
                <a:latin typeface="Arial" panose="020B0604020202020204" pitchFamily="34" charset="0"/>
                <a:ea typeface="+mn-ea"/>
                <a:cs typeface="+mn-cs"/>
              </a:rPr>
              <a:t>Baseball analogy:  Who here is a baseball fan?  The game of baseball can be very simply explained by seeing what the final score of each game is.  </a:t>
            </a:r>
            <a:r>
              <a:rPr lang="en-US" sz="1200" i="1" kern="1200" dirty="0" smtClean="0">
                <a:solidFill>
                  <a:schemeClr val="tx1"/>
                </a:solidFill>
                <a:effectLst/>
                <a:latin typeface="Arial" panose="020B0604020202020204" pitchFamily="34" charset="0"/>
                <a:ea typeface="+mn-ea"/>
                <a:cs typeface="+mn-cs"/>
              </a:rPr>
              <a:t>Oh, the Orioles won the game 7-6.</a:t>
            </a:r>
            <a:r>
              <a:rPr lang="en-US" sz="1200" kern="1200" dirty="0" smtClean="0">
                <a:solidFill>
                  <a:schemeClr val="tx1"/>
                </a:solidFill>
                <a:effectLst/>
                <a:latin typeface="Arial" panose="020B0604020202020204" pitchFamily="34" charset="0"/>
                <a:ea typeface="+mn-ea"/>
                <a:cs typeface="+mn-cs"/>
              </a:rPr>
              <a:t>  But those who truly know the game of baseball – much like the advisor who truly knows the DC industry – know that there is much more nuance to the outcome than just a score.  “The game within the game,” it is called.  </a:t>
            </a:r>
          </a:p>
          <a:p>
            <a:r>
              <a:rPr lang="en-US" sz="1200" kern="1200" dirty="0" smtClean="0">
                <a:solidFill>
                  <a:schemeClr val="tx1"/>
                </a:solidFill>
                <a:effectLst/>
                <a:latin typeface="Arial" panose="020B0604020202020204" pitchFamily="34" charset="0"/>
                <a:ea typeface="+mn-ea"/>
                <a:cs typeface="+mn-cs"/>
              </a:rPr>
              <a:t>What are some examples of the game within the game?</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Bringing in a left-handed pitcher to face a left-handed batter</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A defensive shift to guard against a pull hitter</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A runner on first base trying to distract the pitcher late in the game</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Hit and run</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Pick off moves to keep runners close to the bag</a:t>
            </a:r>
          </a:p>
          <a:p>
            <a:pPr lvl="0"/>
            <a:r>
              <a:rPr lang="en-US" sz="1200" kern="1200" dirty="0" smtClean="0">
                <a:solidFill>
                  <a:schemeClr val="tx1"/>
                </a:solidFill>
                <a:effectLst/>
                <a:latin typeface="Arial" panose="020B0604020202020204" pitchFamily="34" charset="0"/>
                <a:ea typeface="+mn-ea"/>
                <a:cs typeface="+mn-cs"/>
              </a:rPr>
              <a:t>[fill in names of local baseball players]</a:t>
            </a:r>
            <a:br>
              <a:rPr lang="en-US" sz="1200" kern="1200" dirty="0" smtClean="0">
                <a:solidFill>
                  <a:schemeClr val="tx1"/>
                </a:solidFill>
                <a:effectLst/>
                <a:latin typeface="Arial" panose="020B0604020202020204" pitchFamily="34" charset="0"/>
                <a:ea typeface="+mn-ea"/>
                <a:cs typeface="+mn-cs"/>
              </a:rPr>
            </a:br>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When I watch the Orioles, I see that they may have won the game 7-6.  But I also know that Matt </a:t>
            </a:r>
            <a:r>
              <a:rPr lang="en-US" sz="1200" kern="1200" dirty="0" err="1" smtClean="0">
                <a:solidFill>
                  <a:schemeClr val="tx1"/>
                </a:solidFill>
                <a:effectLst/>
                <a:latin typeface="Arial" panose="020B0604020202020204" pitchFamily="34" charset="0"/>
                <a:ea typeface="+mn-ea"/>
                <a:cs typeface="+mn-cs"/>
              </a:rPr>
              <a:t>Weiters</a:t>
            </a:r>
            <a:r>
              <a:rPr lang="en-US" sz="1200" kern="1200" dirty="0" smtClean="0">
                <a:solidFill>
                  <a:schemeClr val="tx1"/>
                </a:solidFill>
                <a:effectLst/>
                <a:latin typeface="Arial" panose="020B0604020202020204" pitchFamily="34" charset="0"/>
                <a:ea typeface="+mn-ea"/>
                <a:cs typeface="+mn-cs"/>
              </a:rPr>
              <a:t> is fully healthy from Tommy John surgery because he threw two runners out trying to steal second.  Had one of them gotten into scoring position – we may have ended up losing.  </a:t>
            </a:r>
          </a:p>
          <a:p>
            <a:r>
              <a:rPr lang="en-US" sz="1200" kern="1200" dirty="0" smtClean="0">
                <a:solidFill>
                  <a:schemeClr val="tx1"/>
                </a:solidFill>
                <a:effectLst/>
                <a:latin typeface="Arial" panose="020B0604020202020204" pitchFamily="34" charset="0"/>
                <a:ea typeface="+mn-ea"/>
                <a:cs typeface="+mn-cs"/>
              </a:rPr>
              <a:t>What about the game within the game of retirement savings?  There is so much more that you can do to engage and motivate participants than just giving them an online number or score to beat.  </a:t>
            </a:r>
            <a:br>
              <a:rPr lang="en-US" sz="1200" kern="1200" dirty="0" smtClean="0">
                <a:solidFill>
                  <a:schemeClr val="tx1"/>
                </a:solidFill>
                <a:effectLst/>
                <a:latin typeface="Arial" panose="020B0604020202020204" pitchFamily="34" charset="0"/>
                <a:ea typeface="+mn-ea"/>
                <a:cs typeface="+mn-cs"/>
              </a:rPr>
            </a:br>
            <a:endParaRPr lang="en-US"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Contests that pit teams, departments, or geographic locations against one another to see which group can increase participation, deferral rates, or knowledge of retirement best practices</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Benchmarking participant behavior</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Communicating year-over-year deferral rates or balances.  Seeing trend information can motivate participants to beat last year’s figures.</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Plan advocates or savings “champions” that can serve as the captain of the team and help motivate them to make better decisions (e.g. “play better”).</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Plan design via stretch matches or “tiered” match structure (e.g. 50% on the first 3%, but 100% on the </a:t>
            </a:r>
            <a:r>
              <a:rPr lang="en-US" sz="1200" b="1" i="1" kern="1200" dirty="0" smtClean="0">
                <a:solidFill>
                  <a:schemeClr val="tx1"/>
                </a:solidFill>
                <a:effectLst/>
                <a:latin typeface="Arial" panose="020B0604020202020204" pitchFamily="34" charset="0"/>
                <a:ea typeface="+mn-ea"/>
                <a:cs typeface="+mn-cs"/>
              </a:rPr>
              <a:t>NEXT</a:t>
            </a:r>
            <a:r>
              <a:rPr lang="en-US" sz="1200" kern="1200" dirty="0" smtClean="0">
                <a:solidFill>
                  <a:schemeClr val="tx1"/>
                </a:solidFill>
                <a:effectLst/>
                <a:latin typeface="Arial" panose="020B0604020202020204" pitchFamily="34" charset="0"/>
                <a:ea typeface="+mn-ea"/>
                <a:cs typeface="+mn-cs"/>
              </a:rPr>
              <a:t> 3%)</a:t>
            </a:r>
          </a:p>
          <a:p>
            <a:pPr marL="0" lvl="0" indent="0">
              <a:lnSpc>
                <a:spcPct val="80000"/>
              </a:lnSpc>
              <a:spcBef>
                <a:spcPct val="0"/>
              </a:spcBef>
              <a:buFontTx/>
              <a:buNone/>
              <a:defRPr/>
            </a:pPr>
            <a:endParaRPr lang="en-US" sz="900" dirty="0" smtClean="0">
              <a:latin typeface="Arial" pitchFamily="34" charset="0"/>
            </a:endParaRPr>
          </a:p>
          <a:p>
            <a:pPr>
              <a:lnSpc>
                <a:spcPct val="80000"/>
              </a:lnSpc>
              <a:spcBef>
                <a:spcPct val="0"/>
              </a:spcBef>
              <a:buFontTx/>
              <a:buNone/>
              <a:defRPr/>
            </a:pPr>
            <a:r>
              <a:rPr lang="en-US" sz="900" dirty="0" smtClean="0">
                <a:latin typeface="Arial" pitchFamily="34" charset="0"/>
              </a:rPr>
              <a:t> The point is to </a:t>
            </a:r>
            <a:r>
              <a:rPr lang="en-US" sz="900" dirty="0" err="1" smtClean="0">
                <a:latin typeface="Arial" pitchFamily="34" charset="0"/>
              </a:rPr>
              <a:t>subtely</a:t>
            </a:r>
            <a:r>
              <a:rPr lang="en-US" sz="900" dirty="0" smtClean="0">
                <a:latin typeface="Arial" pitchFamily="34" charset="0"/>
              </a:rPr>
              <a:t> make participants</a:t>
            </a:r>
            <a:r>
              <a:rPr lang="en-US" sz="900" baseline="0" dirty="0" smtClean="0">
                <a:latin typeface="Arial" pitchFamily="34" charset="0"/>
              </a:rPr>
              <a:t> and sponsors WANT to improve their plans, their retirement readiness, without knowing it.  And any one of these tactics is not going to get someone’s retirement readiness score to go from a 20 to a 90; but it’s the little things you can bring and suggest, the “games within the game,” so to speak….that can end up making the difference in the long run.  </a:t>
            </a:r>
            <a:endParaRPr lang="en-US" sz="900" dirty="0" smtClean="0"/>
          </a:p>
          <a:p>
            <a:pPr>
              <a:lnSpc>
                <a:spcPct val="80000"/>
              </a:lnSpc>
              <a:spcBef>
                <a:spcPct val="0"/>
              </a:spcBef>
              <a:defRPr/>
            </a:pPr>
            <a:endParaRPr lang="en-US" sz="900" b="1" dirty="0" smtClean="0">
              <a:latin typeface="Arial" pitchFamily="34" charset="0"/>
            </a:endParaRPr>
          </a:p>
          <a:p>
            <a:pPr>
              <a:lnSpc>
                <a:spcPct val="80000"/>
              </a:lnSpc>
              <a:defRPr/>
            </a:pPr>
            <a:endParaRPr lang="en-US" sz="900" b="1" dirty="0" smtClean="0">
              <a:solidFill>
                <a:schemeClr val="accent2"/>
              </a:solidFill>
              <a:latin typeface="Arial"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pPr/>
              <a:t>21</a:t>
            </a:fld>
            <a:endParaRPr lang="en-US"/>
          </a:p>
        </p:txBody>
      </p:sp>
    </p:spTree>
    <p:extLst>
      <p:ext uri="{BB962C8B-B14F-4D97-AF65-F5344CB8AC3E}">
        <p14:creationId xmlns:p14="http://schemas.microsoft.com/office/powerpoint/2010/main" val="664768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buFontTx/>
              <a:buNone/>
              <a:defRPr/>
            </a:pPr>
            <a:r>
              <a:rPr lang="en-US" sz="1200" b="1" dirty="0" smtClean="0">
                <a:latin typeface="Arial" pitchFamily="34" charset="0"/>
              </a:rPr>
              <a:t>CLOSING:</a:t>
            </a:r>
          </a:p>
          <a:p>
            <a:pPr>
              <a:lnSpc>
                <a:spcPct val="80000"/>
              </a:lnSpc>
              <a:spcBef>
                <a:spcPct val="0"/>
              </a:spcBef>
              <a:buFontTx/>
              <a:buChar char="•"/>
              <a:defRPr/>
            </a:pPr>
            <a:endParaRPr lang="en-US" sz="1200" b="1" dirty="0" smtClean="0">
              <a:latin typeface="Arial" pitchFamily="34" charset="0"/>
            </a:endParaRPr>
          </a:p>
          <a:p>
            <a:pPr>
              <a:lnSpc>
                <a:spcPct val="80000"/>
              </a:lnSpc>
              <a:spcBef>
                <a:spcPct val="0"/>
              </a:spcBef>
              <a:defRPr/>
            </a:pPr>
            <a:r>
              <a:rPr lang="en-US" sz="1200" dirty="0" smtClean="0"/>
              <a:t>We recognize that differentiating yourself; innovating your business –  means taking a step into the relative unknown.  But if you constantly follow the business models of everyone else, that doesn’t differentiate you.  In fact, as we talked about at the beginning, there is enormous risk in </a:t>
            </a:r>
            <a:r>
              <a:rPr lang="en-US" sz="1200" i="1" dirty="0" smtClean="0"/>
              <a:t>not </a:t>
            </a:r>
            <a:r>
              <a:rPr lang="en-US" sz="1200" dirty="0" smtClean="0"/>
              <a:t>innovating your business and turning your attention to the future.  </a:t>
            </a:r>
          </a:p>
          <a:p>
            <a:pPr>
              <a:lnSpc>
                <a:spcPct val="80000"/>
              </a:lnSpc>
              <a:spcBef>
                <a:spcPct val="0"/>
              </a:spcBef>
              <a:defRPr/>
            </a:pPr>
            <a:endParaRPr lang="en-US" sz="1200" dirty="0" smtClean="0"/>
          </a:p>
          <a:p>
            <a:pPr>
              <a:lnSpc>
                <a:spcPct val="80000"/>
              </a:lnSpc>
              <a:spcBef>
                <a:spcPct val="0"/>
              </a:spcBef>
              <a:defRPr/>
            </a:pPr>
            <a:r>
              <a:rPr lang="en-US" sz="1200" dirty="0" smtClean="0"/>
              <a:t>And since the DC plan is going to be the primary retirement savings vehicle</a:t>
            </a:r>
            <a:r>
              <a:rPr lang="en-US" sz="1200" baseline="0" dirty="0" smtClean="0"/>
              <a:t> for future generations, it’s more important than ever for us to work to improve the entire system: successfully engaging participants, providing better and more robust savings features, and ensuring that we’re age-appropriately allocating them along the path to retirement.  </a:t>
            </a:r>
          </a:p>
          <a:p>
            <a:pPr>
              <a:lnSpc>
                <a:spcPct val="80000"/>
              </a:lnSpc>
              <a:spcBef>
                <a:spcPct val="0"/>
              </a:spcBef>
              <a:defRPr/>
            </a:pPr>
            <a:endParaRPr lang="en-US" sz="1200" baseline="0" dirty="0" smtClean="0"/>
          </a:p>
          <a:p>
            <a:pPr>
              <a:lnSpc>
                <a:spcPct val="80000"/>
              </a:lnSpc>
              <a:spcBef>
                <a:spcPct val="0"/>
              </a:spcBef>
              <a:defRPr/>
            </a:pPr>
            <a:r>
              <a:rPr lang="en-US" sz="1200" baseline="0" dirty="0" smtClean="0"/>
              <a:t>Ultimately, if the participant succeeds – everyone in the industry succeeds.  Plan assets go up, sponsors gain scale, and advisors, TPAs and other providers gain credibility, and strengthen their business when they can demonstrate that they are well-prepared for the next 30 years of business, rather than the past 30 years.  </a:t>
            </a:r>
          </a:p>
          <a:p>
            <a:pPr>
              <a:lnSpc>
                <a:spcPct val="80000"/>
              </a:lnSpc>
              <a:spcBef>
                <a:spcPct val="0"/>
              </a:spcBef>
              <a:defRPr/>
            </a:pPr>
            <a:endParaRPr lang="en-US" sz="1200" baseline="0" dirty="0" smtClean="0"/>
          </a:p>
          <a:p>
            <a:pPr>
              <a:lnSpc>
                <a:spcPct val="80000"/>
              </a:lnSpc>
              <a:spcBef>
                <a:spcPct val="0"/>
              </a:spcBef>
              <a:defRPr/>
            </a:pPr>
            <a:r>
              <a:rPr lang="en-US" sz="1200" baseline="0" dirty="0" smtClean="0"/>
              <a:t>Questions?  </a:t>
            </a:r>
            <a:endParaRPr lang="en-US" sz="1200" dirty="0" smtClean="0"/>
          </a:p>
          <a:p>
            <a:pPr>
              <a:lnSpc>
                <a:spcPct val="80000"/>
              </a:lnSpc>
              <a:spcBef>
                <a:spcPct val="0"/>
              </a:spcBef>
              <a:defRPr/>
            </a:pPr>
            <a:endParaRPr lang="en-US" sz="1200" dirty="0" smtClean="0">
              <a:latin typeface="Arial" pitchFamily="34" charset="0"/>
            </a:endParaRPr>
          </a:p>
          <a:p>
            <a:pPr>
              <a:lnSpc>
                <a:spcPct val="80000"/>
              </a:lnSpc>
              <a:spcBef>
                <a:spcPct val="0"/>
              </a:spcBef>
              <a:defRPr/>
            </a:pPr>
            <a:r>
              <a:rPr lang="en-US" sz="1200" dirty="0" smtClean="0">
                <a:latin typeface="Arial" pitchFamily="34" charset="0"/>
              </a:rPr>
              <a:t/>
            </a:r>
            <a:br>
              <a:rPr lang="en-US" sz="1200" dirty="0" smtClean="0">
                <a:latin typeface="Arial" pitchFamily="34" charset="0"/>
              </a:rPr>
            </a:br>
            <a:r>
              <a:rPr lang="en-US" sz="1200" dirty="0" smtClean="0">
                <a:latin typeface="Arial" pitchFamily="34" charset="0"/>
              </a:rPr>
              <a:t> </a:t>
            </a:r>
            <a:endParaRPr lang="en-US" sz="1200" dirty="0" smtClean="0"/>
          </a:p>
          <a:p>
            <a:pPr>
              <a:lnSpc>
                <a:spcPct val="80000"/>
              </a:lnSpc>
              <a:spcBef>
                <a:spcPct val="0"/>
              </a:spcBef>
              <a:defRPr/>
            </a:pPr>
            <a:endParaRPr lang="en-US" sz="1200" b="1" dirty="0" smtClean="0">
              <a:latin typeface="Arial" pitchFamily="34" charset="0"/>
            </a:endParaRPr>
          </a:p>
          <a:p>
            <a:pPr>
              <a:defRPr/>
            </a:pPr>
            <a:endParaRPr lang="en-US" dirty="0"/>
          </a:p>
        </p:txBody>
      </p:sp>
      <p:sp>
        <p:nvSpPr>
          <p:cNvPr id="4" name="Slide Number Placeholder 3"/>
          <p:cNvSpPr>
            <a:spLocks noGrp="1"/>
          </p:cNvSpPr>
          <p:nvPr>
            <p:ph type="sldNum" sz="quarter" idx="10"/>
          </p:nvPr>
        </p:nvSpPr>
        <p:spPr/>
        <p:txBody>
          <a:bodyPr/>
          <a:lstStyle/>
          <a:p>
            <a:fld id="{E720A8B2-1A6A-4636-8F5C-0EBAC6E78B1D}" type="slidenum">
              <a:rPr lang="en-US" smtClean="0"/>
              <a:pPr/>
              <a:t>22</a:t>
            </a:fld>
            <a:endParaRPr lang="en-US"/>
          </a:p>
        </p:txBody>
      </p:sp>
    </p:spTree>
    <p:extLst>
      <p:ext uri="{BB962C8B-B14F-4D97-AF65-F5344CB8AC3E}">
        <p14:creationId xmlns:p14="http://schemas.microsoft.com/office/powerpoint/2010/main" val="964914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pitchFamily="34" charset="0"/>
              </a:rPr>
              <a:t>Taking the time to break out of our traditional mindset – that of the US Baby Boomer – provides us with incredible food for thought on both a strategic and tactical level as we each look for ways to strengthen retirement security now and into the future. </a:t>
            </a:r>
          </a:p>
        </p:txBody>
      </p:sp>
      <p:sp>
        <p:nvSpPr>
          <p:cNvPr id="4" name="Slide Number Placeholder 3"/>
          <p:cNvSpPr>
            <a:spLocks noGrp="1"/>
          </p:cNvSpPr>
          <p:nvPr>
            <p:ph type="sldNum" sz="quarter" idx="10"/>
          </p:nvPr>
        </p:nvSpPr>
        <p:spPr/>
        <p:txBody>
          <a:bodyPr/>
          <a:lstStyle/>
          <a:p>
            <a:fld id="{E720A8B2-1A6A-4636-8F5C-0EBAC6E78B1D}" type="slidenum">
              <a:rPr lang="en-US" smtClean="0"/>
              <a:pPr/>
              <a:t>23</a:t>
            </a:fld>
            <a:endParaRPr lang="en-US"/>
          </a:p>
        </p:txBody>
      </p:sp>
    </p:spTree>
    <p:extLst>
      <p:ext uri="{BB962C8B-B14F-4D97-AF65-F5344CB8AC3E}">
        <p14:creationId xmlns:p14="http://schemas.microsoft.com/office/powerpoint/2010/main" val="288113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2. Since the inception of the 401k in 1980, every service and innovation has been developed to cater to the baby boomer demographic.  Advisors have built value propositions based on boomers as well.  However, boomers are retiring, millennials are taking over workforce.  Selfishly, if advisors want to retain a viable practice, they will have to innovate their business model to engage millennials – because they save, invest, and engage in vastly different ways than did the boomers.  Helping them is going to require a change in strategy and tactics.  </a:t>
            </a:r>
            <a:r>
              <a:rPr lang="en-US" dirty="0" smtClean="0">
                <a:latin typeface="Arial" pitchFamily="34" charset="0"/>
              </a:rPr>
              <a:t/>
            </a:r>
            <a:br>
              <a:rPr lang="en-US" dirty="0" smtClean="0">
                <a:latin typeface="Arial" pitchFamily="34" charset="0"/>
              </a:rPr>
            </a:br>
            <a:endParaRPr lang="en-US" dirty="0" smtClean="0">
              <a:latin typeface="Arial" pitchFamily="34" charset="0"/>
            </a:endParaRPr>
          </a:p>
          <a:p>
            <a:pPr>
              <a:spcBef>
                <a:spcPct val="0"/>
              </a:spcBef>
              <a:defRPr/>
            </a:pPr>
            <a:r>
              <a:rPr lang="en-US" b="1" u="sng" dirty="0" smtClean="0">
                <a:latin typeface="Arial" pitchFamily="34" charset="0"/>
              </a:rPr>
              <a:t>All of these products, services, and innovations have been developed to cater to the boomers.  </a:t>
            </a:r>
            <a:endParaRPr lang="en-US" dirty="0" smtClean="0">
              <a:latin typeface="Arial" pitchFamily="34" charset="0"/>
            </a:endParaRPr>
          </a:p>
          <a:p>
            <a:pPr>
              <a:spcBef>
                <a:spcPct val="0"/>
              </a:spcBef>
              <a:defRPr/>
            </a:pPr>
            <a:endParaRPr lang="en-US" dirty="0" smtClean="0">
              <a:latin typeface="Arial" pitchFamily="34" charset="0"/>
            </a:endParaRPr>
          </a:p>
          <a:p>
            <a:pPr>
              <a:spcBef>
                <a:spcPct val="0"/>
              </a:spcBef>
              <a:defRPr/>
            </a:pPr>
            <a:r>
              <a:rPr lang="en-US" dirty="0" smtClean="0">
                <a:latin typeface="Arial" pitchFamily="34" charset="0"/>
              </a:rPr>
              <a:t>Think of the time and effort devoted to “Retirement Income”  – current focus of significant research and product design around distribution of accumulated wealth.</a:t>
            </a:r>
          </a:p>
          <a:p>
            <a:pPr>
              <a:spcBef>
                <a:spcPct val="0"/>
              </a:spcBef>
              <a:defRPr/>
            </a:pPr>
            <a:endParaRPr lang="en-US" b="1" dirty="0" smtClean="0">
              <a:solidFill>
                <a:schemeClr val="accent2"/>
              </a:solidFill>
              <a:latin typeface="Arial" pitchFamily="34" charset="0"/>
            </a:endParaRPr>
          </a:p>
          <a:p>
            <a:pPr>
              <a:spcBef>
                <a:spcPct val="0"/>
              </a:spcBef>
              <a:defRPr/>
            </a:pPr>
            <a:r>
              <a:rPr lang="en-US" b="0" dirty="0" smtClean="0">
                <a:solidFill>
                  <a:schemeClr val="accent2"/>
                </a:solidFill>
                <a:latin typeface="Arial" pitchFamily="34" charset="0"/>
              </a:rPr>
              <a:t>Millennials</a:t>
            </a:r>
            <a:r>
              <a:rPr lang="en-US" b="0" baseline="0" dirty="0" smtClean="0">
                <a:solidFill>
                  <a:schemeClr val="accent2"/>
                </a:solidFill>
                <a:latin typeface="Arial" pitchFamily="34" charset="0"/>
              </a:rPr>
              <a:t> are vastly different than boomer predecessors.  It will require a change in strategy and tactics to successfully engage them.  If advisors are not going to innovate their practice and value proposition, there is an inherent risk in them failing to remain a viable player in the DC space. </a:t>
            </a:r>
          </a:p>
          <a:p>
            <a:pPr>
              <a:spcBef>
                <a:spcPct val="0"/>
              </a:spcBef>
              <a:defRPr/>
            </a:pPr>
            <a:endParaRPr lang="en-US" b="0" baseline="0" dirty="0" smtClean="0">
              <a:solidFill>
                <a:schemeClr val="accent2"/>
              </a:solidFill>
              <a:latin typeface="Arial"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Kodak, Blockbuster, Blackberry</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So today we are going to examine three key components of the millennial generation: who they are, what their market experience has been thus far, and what motivates them to make better decisions – and strategies and tactics that you can recommend and implement with your sponsors to help millennials succeed.  </a:t>
            </a:r>
          </a:p>
          <a:p>
            <a:pPr>
              <a:spcBef>
                <a:spcPct val="0"/>
              </a:spcBef>
              <a:defRPr/>
            </a:pPr>
            <a:endParaRPr lang="en-US" b="0" dirty="0" smtClean="0">
              <a:solidFill>
                <a:schemeClr val="accent2"/>
              </a:solidFill>
              <a:latin typeface="Arial" pitchFamily="34" charset="0"/>
            </a:endParaRPr>
          </a:p>
          <a:p>
            <a:endParaRPr lang="en-US" i="1" dirty="0" smtClean="0"/>
          </a:p>
          <a:p>
            <a:r>
              <a:rPr lang="en-US" i="1" dirty="0" smtClean="0"/>
              <a:t>Animation</a:t>
            </a:r>
            <a:r>
              <a:rPr lang="en-US" i="1" baseline="0" dirty="0" smtClean="0"/>
              <a:t> Note: </a:t>
            </a:r>
          </a:p>
          <a:p>
            <a:r>
              <a:rPr lang="en-US" i="1" dirty="0" smtClean="0"/>
              <a:t>Time line will build.</a:t>
            </a:r>
            <a:r>
              <a:rPr lang="en-US" i="1" baseline="0" dirty="0" smtClean="0"/>
              <a:t> First the arrow, dates then each event. Each event will be Point, line then event name. </a:t>
            </a:r>
          </a:p>
          <a:p>
            <a:r>
              <a:rPr lang="en-US" i="1" baseline="0" dirty="0" smtClean="0"/>
              <a:t>Timeline builds when page is shown.</a:t>
            </a:r>
          </a:p>
          <a:p>
            <a:r>
              <a:rPr lang="en-US" i="1" baseline="0" dirty="0" smtClean="0"/>
              <a:t>Each event is activated with a click.</a:t>
            </a:r>
            <a:endParaRPr lang="en-US" i="1" dirty="0"/>
          </a:p>
        </p:txBody>
      </p:sp>
      <p:sp>
        <p:nvSpPr>
          <p:cNvPr id="4" name="Slide Number Placeholder 3"/>
          <p:cNvSpPr>
            <a:spLocks noGrp="1"/>
          </p:cNvSpPr>
          <p:nvPr>
            <p:ph type="sldNum" sz="quarter" idx="10"/>
          </p:nvPr>
        </p:nvSpPr>
        <p:spPr/>
        <p:txBody>
          <a:bodyPr/>
          <a:lstStyle/>
          <a:p>
            <a:fld id="{E720A8B2-1A6A-4636-8F5C-0EBAC6E78B1D}" type="slidenum">
              <a:rPr lang="en-US" smtClean="0"/>
              <a:pPr/>
              <a:t>3</a:t>
            </a:fld>
            <a:endParaRPr lang="en-US"/>
          </a:p>
        </p:txBody>
      </p:sp>
    </p:spTree>
    <p:extLst>
      <p:ext uri="{BB962C8B-B14F-4D97-AF65-F5344CB8AC3E}">
        <p14:creationId xmlns:p14="http://schemas.microsoft.com/office/powerpoint/2010/main" val="318996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dirty="0" smtClean="0">
                <a:latin typeface="Arial" pitchFamily="34" charset="0"/>
              </a:rPr>
              <a:t>Just to level set and clarify what we mean when we use terminology like Boomer and millennial,</a:t>
            </a:r>
            <a:r>
              <a:rPr lang="en-US" baseline="0" dirty="0" smtClean="0">
                <a:latin typeface="Arial" pitchFamily="34" charset="0"/>
              </a:rPr>
              <a:t> here are loose age rangers of the demographics.  To note, there are no hard and fast age bands – but these ranges are generally accepted to represent each of the age cohorts.  </a:t>
            </a:r>
            <a:endParaRPr lang="en-US" dirty="0" smtClean="0">
              <a:latin typeface="Arial" pitchFamily="34" charset="0"/>
            </a:endParaRPr>
          </a:p>
          <a:p>
            <a:pPr>
              <a:spcBef>
                <a:spcPct val="0"/>
              </a:spcBef>
              <a:defRPr/>
            </a:pPr>
            <a:endParaRPr lang="en-US" i="1" dirty="0" smtClean="0">
              <a:latin typeface="Arial" pitchFamily="34" charset="0"/>
            </a:endParaRPr>
          </a:p>
          <a:p>
            <a:pPr>
              <a:spcBef>
                <a:spcPct val="0"/>
              </a:spcBef>
              <a:defRPr/>
            </a:pPr>
            <a:r>
              <a:rPr lang="en-US" b="1" dirty="0" smtClean="0">
                <a:latin typeface="Arial" pitchFamily="34" charset="0"/>
              </a:rPr>
              <a:t>Illustrate a current age range of each generational demographic.</a:t>
            </a:r>
          </a:p>
          <a:p>
            <a:pPr>
              <a:spcBef>
                <a:spcPct val="0"/>
              </a:spcBef>
              <a:buFontTx/>
              <a:buChar char="•"/>
              <a:defRPr/>
            </a:pPr>
            <a:endParaRPr lang="en-US" i="1" dirty="0" smtClean="0">
              <a:latin typeface="Arial" pitchFamily="34" charset="0"/>
            </a:endParaRPr>
          </a:p>
          <a:p>
            <a:pPr>
              <a:spcBef>
                <a:spcPct val="0"/>
              </a:spcBef>
              <a:defRPr/>
            </a:pPr>
            <a:r>
              <a:rPr lang="en-US" dirty="0" smtClean="0">
                <a:solidFill>
                  <a:schemeClr val="accent2"/>
                </a:solidFill>
                <a:latin typeface="Arial" pitchFamily="34" charset="0"/>
              </a:rPr>
              <a:t>Why don’t we focus as much on Gen X?  What sociologists have found is that Gen X represents a “transitional generation,” with its older members behaving more like the younger baby boomers and its younger members more like the older millennials.  Understand also that these differences aren’t true for every individual but do speak to the overall group experience. </a:t>
            </a:r>
          </a:p>
          <a:p>
            <a:pPr>
              <a:spcBef>
                <a:spcPct val="0"/>
              </a:spcBef>
              <a:defRPr/>
            </a:pPr>
            <a:endParaRPr lang="en-US" dirty="0" smtClean="0">
              <a:solidFill>
                <a:schemeClr val="accent2"/>
              </a:solidFill>
              <a:latin typeface="Arial" pitchFamily="34" charset="0"/>
            </a:endParaRPr>
          </a:p>
          <a:p>
            <a:pPr>
              <a:spcBef>
                <a:spcPct val="0"/>
              </a:spcBef>
              <a:defRPr/>
            </a:pPr>
            <a:r>
              <a:rPr lang="en-US" dirty="0" smtClean="0">
                <a:solidFill>
                  <a:schemeClr val="accent2"/>
                </a:solidFill>
                <a:latin typeface="Arial" pitchFamily="34" charset="0"/>
              </a:rPr>
              <a:t>Given</a:t>
            </a:r>
            <a:r>
              <a:rPr lang="en-US" baseline="0" dirty="0" smtClean="0">
                <a:solidFill>
                  <a:schemeClr val="accent2"/>
                </a:solidFill>
                <a:latin typeface="Arial" pitchFamily="34" charset="0"/>
              </a:rPr>
              <a:t> that we probably have both boomers and millennials in here, it is n</a:t>
            </a:r>
            <a:r>
              <a:rPr lang="en-US" dirty="0" smtClean="0">
                <a:solidFill>
                  <a:schemeClr val="accent2"/>
                </a:solidFill>
                <a:latin typeface="Arial" pitchFamily="34" charset="0"/>
              </a:rPr>
              <a:t>ot my intention to offend anyone in</a:t>
            </a:r>
            <a:r>
              <a:rPr lang="en-US" baseline="0" dirty="0" smtClean="0">
                <a:solidFill>
                  <a:schemeClr val="accent2"/>
                </a:solidFill>
                <a:latin typeface="Arial" pitchFamily="34" charset="0"/>
              </a:rPr>
              <a:t> this room – we’re addressing trends using broad, sweeping generalities.  </a:t>
            </a:r>
            <a:endParaRPr lang="en-US" dirty="0" smtClean="0">
              <a:solidFill>
                <a:schemeClr val="accent2"/>
              </a:solidFill>
              <a:latin typeface="Arial" pitchFamily="34" charset="0"/>
            </a:endParaRPr>
          </a:p>
          <a:p>
            <a:endParaRPr lang="en-US" dirty="0" smtClean="0"/>
          </a:p>
          <a:p>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Animation</a:t>
            </a:r>
            <a:r>
              <a:rPr lang="en-US" i="1" baseline="0" dirty="0" smtClean="0"/>
              <a:t> Note: </a:t>
            </a:r>
            <a:endParaRPr lang="en-US" i="1" dirty="0" smtClean="0"/>
          </a:p>
          <a:p>
            <a:r>
              <a:rPr lang="en-US" i="1" dirty="0" smtClean="0"/>
              <a:t>Animation will be the same as the previous</a:t>
            </a:r>
            <a:r>
              <a:rPr lang="en-US" i="1" baseline="0" dirty="0" smtClean="0"/>
              <a:t> version somewhat.</a:t>
            </a:r>
            <a:endParaRPr lang="en-US" i="1" dirty="0"/>
          </a:p>
        </p:txBody>
      </p:sp>
      <p:sp>
        <p:nvSpPr>
          <p:cNvPr id="4" name="Slide Number Placeholder 3"/>
          <p:cNvSpPr>
            <a:spLocks noGrp="1"/>
          </p:cNvSpPr>
          <p:nvPr>
            <p:ph type="sldNum" sz="quarter" idx="10"/>
          </p:nvPr>
        </p:nvSpPr>
        <p:spPr/>
        <p:txBody>
          <a:bodyPr/>
          <a:lstStyle/>
          <a:p>
            <a:fld id="{E720A8B2-1A6A-4636-8F5C-0EBAC6E78B1D}" type="slidenum">
              <a:rPr lang="en-US" smtClean="0"/>
              <a:pPr/>
              <a:t>4</a:t>
            </a:fld>
            <a:endParaRPr lang="en-US"/>
          </a:p>
        </p:txBody>
      </p:sp>
    </p:spTree>
    <p:extLst>
      <p:ext uri="{BB962C8B-B14F-4D97-AF65-F5344CB8AC3E}">
        <p14:creationId xmlns:p14="http://schemas.microsoft.com/office/powerpoint/2010/main" val="404340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sz="1100" b="1" u="sng" dirty="0" smtClean="0">
                <a:latin typeface="Arial" pitchFamily="34" charset="0"/>
              </a:rPr>
              <a:t>Life Experience Contrasts of Baby Boomers &amp; Millennials</a:t>
            </a:r>
            <a:r>
              <a:rPr lang="en-US" sz="1100" b="1" dirty="0" smtClean="0">
                <a:latin typeface="Arial" pitchFamily="34" charset="0"/>
              </a:rPr>
              <a:t>:</a:t>
            </a:r>
          </a:p>
          <a:p>
            <a:pPr>
              <a:spcBef>
                <a:spcPct val="0"/>
              </a:spcBef>
              <a:defRPr/>
            </a:pPr>
            <a:r>
              <a:rPr lang="en-US" sz="1100" dirty="0" smtClean="0">
                <a:latin typeface="Arial" pitchFamily="34" charset="0"/>
              </a:rPr>
              <a:t>Key attitudinal contrasts of the actual workplace experience.  </a:t>
            </a:r>
          </a:p>
          <a:p>
            <a:pPr>
              <a:spcBef>
                <a:spcPct val="0"/>
              </a:spcBef>
              <a:defRPr/>
            </a:pPr>
            <a:endParaRPr lang="en-US" sz="1100" dirty="0" smtClean="0">
              <a:latin typeface="Arial" pitchFamily="34" charset="0"/>
            </a:endParaRPr>
          </a:p>
          <a:p>
            <a:pPr>
              <a:spcBef>
                <a:spcPct val="0"/>
              </a:spcBef>
              <a:defRPr/>
            </a:pPr>
            <a:r>
              <a:rPr lang="en-US" sz="1100" b="0" u="none" dirty="0" smtClean="0">
                <a:latin typeface="Arial" pitchFamily="34" charset="0"/>
              </a:rPr>
              <a:t>Baby</a:t>
            </a:r>
            <a:r>
              <a:rPr lang="en-US" sz="1100" b="0" u="none" baseline="0" dirty="0" smtClean="0">
                <a:latin typeface="Arial" pitchFamily="34" charset="0"/>
              </a:rPr>
              <a:t> boomers are t</a:t>
            </a:r>
            <a:r>
              <a:rPr lang="en-US" sz="1100" dirty="0" smtClean="0">
                <a:latin typeface="Arial" pitchFamily="34" charset="0"/>
              </a:rPr>
              <a:t>raditional with regard to their life and career path: graduated school, settled down, got married, had children, and made a career for themselves.   </a:t>
            </a:r>
          </a:p>
          <a:p>
            <a:pPr marL="171450" indent="-171450">
              <a:spcBef>
                <a:spcPct val="0"/>
              </a:spcBef>
              <a:buFontTx/>
              <a:buChar char="-"/>
              <a:defRPr/>
            </a:pPr>
            <a:r>
              <a:rPr lang="en-US" sz="1100" baseline="0" dirty="0" smtClean="0">
                <a:latin typeface="Arial" pitchFamily="34" charset="0"/>
              </a:rPr>
              <a:t>When they graduated, their parents came to them and used phrases like “It’s time to buckle down and get your act together,” and “you’re not a kid anymore.”  </a:t>
            </a:r>
            <a:br>
              <a:rPr lang="en-US" sz="1100" baseline="0" dirty="0" smtClean="0">
                <a:latin typeface="Arial" pitchFamily="34" charset="0"/>
              </a:rPr>
            </a:br>
            <a:endParaRPr lang="en-US" sz="1100" baseline="0" dirty="0" smtClean="0">
              <a:latin typeface="Arial" pitchFamily="34" charset="0"/>
            </a:endParaRPr>
          </a:p>
          <a:p>
            <a:pPr marL="171450" marR="0" indent="-171450" algn="l" defTabSz="914400" rtl="0" eaLnBrk="1" fontAlgn="auto" latinLnBrk="0" hangingPunct="1">
              <a:lnSpc>
                <a:spcPct val="100000"/>
              </a:lnSpc>
              <a:spcBef>
                <a:spcPct val="0"/>
              </a:spcBef>
              <a:spcAft>
                <a:spcPts val="0"/>
              </a:spcAft>
              <a:buClrTx/>
              <a:buSzTx/>
              <a:buFontTx/>
              <a:buChar char="-"/>
              <a:tabLst/>
              <a:defRPr/>
            </a:pPr>
            <a:r>
              <a:rPr lang="en-US" sz="1100" dirty="0" smtClean="0">
                <a:latin typeface="Arial" pitchFamily="34" charset="0"/>
              </a:rPr>
              <a:t>Embrace face-to-face</a:t>
            </a:r>
            <a:r>
              <a:rPr lang="en-US" sz="1100" baseline="0" dirty="0" smtClean="0">
                <a:latin typeface="Arial" pitchFamily="34" charset="0"/>
              </a:rPr>
              <a:t> interactions where they have to be prepared, “on”, and ready for immediate feedback. </a:t>
            </a:r>
            <a:br>
              <a:rPr lang="en-US" sz="1100" baseline="0" dirty="0" smtClean="0">
                <a:latin typeface="Arial" pitchFamily="34" charset="0"/>
              </a:rPr>
            </a:br>
            <a:r>
              <a:rPr lang="en-US" sz="1100" baseline="0" dirty="0" smtClean="0">
                <a:latin typeface="Arial" pitchFamily="34" charset="0"/>
              </a:rPr>
              <a:t> </a:t>
            </a:r>
          </a:p>
          <a:p>
            <a:pPr marL="171450" marR="0" indent="-171450" algn="l" defTabSz="914400" rtl="0" eaLnBrk="1" fontAlgn="auto" latinLnBrk="0" hangingPunct="1">
              <a:lnSpc>
                <a:spcPct val="100000"/>
              </a:lnSpc>
              <a:spcBef>
                <a:spcPct val="0"/>
              </a:spcBef>
              <a:spcAft>
                <a:spcPts val="0"/>
              </a:spcAft>
              <a:buClrTx/>
              <a:buSzTx/>
              <a:buFontTx/>
              <a:buChar char="-"/>
              <a:tabLst/>
              <a:defRPr/>
            </a:pPr>
            <a:r>
              <a:rPr lang="en-US" sz="1100" dirty="0" smtClean="0">
                <a:latin typeface="Arial" pitchFamily="34" charset="0"/>
              </a:rPr>
              <a:t>Very loyal to their companies. In a recent poll, 84% anticipate staying with their current employer</a:t>
            </a:r>
            <a:r>
              <a:rPr lang="en-US" sz="1100" baseline="0" dirty="0" smtClean="0">
                <a:latin typeface="Arial" pitchFamily="34" charset="0"/>
              </a:rPr>
              <a:t> until they retire.</a:t>
            </a:r>
          </a:p>
          <a:p>
            <a:pPr marL="171450" indent="-171450">
              <a:spcBef>
                <a:spcPct val="0"/>
              </a:spcBef>
              <a:buFontTx/>
              <a:buChar char="-"/>
              <a:defRPr/>
            </a:pPr>
            <a:endParaRPr lang="en-US" sz="1100" i="1" dirty="0" smtClean="0">
              <a:latin typeface="Arial" pitchFamily="34" charset="0"/>
            </a:endParaRPr>
          </a:p>
          <a:p>
            <a:pPr>
              <a:spcBef>
                <a:spcPct val="0"/>
              </a:spcBef>
              <a:defRPr/>
            </a:pPr>
            <a:r>
              <a:rPr lang="en-US" sz="1100" b="1" u="sng" dirty="0" smtClean="0">
                <a:latin typeface="Arial" pitchFamily="34" charset="0"/>
              </a:rPr>
              <a:t>Compare that transition to adulthood with that of a millennial:</a:t>
            </a:r>
            <a:endParaRPr lang="en-US" sz="1100" b="1" dirty="0" smtClean="0">
              <a:latin typeface="Arial" pitchFamily="34" charset="0"/>
            </a:endParaRPr>
          </a:p>
          <a:p>
            <a:pPr>
              <a:spcBef>
                <a:spcPct val="0"/>
              </a:spcBef>
              <a:defRPr/>
            </a:pPr>
            <a:r>
              <a:rPr lang="en-US" sz="1100" dirty="0" smtClean="0">
                <a:latin typeface="Arial" pitchFamily="34" charset="0"/>
              </a:rPr>
              <a:t>Millennials graduate; maybe take a few years off to travel, backpack around Europe,</a:t>
            </a:r>
            <a:r>
              <a:rPr lang="en-US" sz="1100" baseline="0" dirty="0" smtClean="0">
                <a:latin typeface="Arial" pitchFamily="34" charset="0"/>
              </a:rPr>
              <a:t> </a:t>
            </a:r>
            <a:r>
              <a:rPr lang="en-US" sz="1100" dirty="0" smtClean="0">
                <a:latin typeface="Arial" pitchFamily="34" charset="0"/>
              </a:rPr>
              <a:t>and then figure out what they want to do.  Adulthood doesn’t begin at 22 for them, it begins somewhere around 28</a:t>
            </a:r>
            <a:r>
              <a:rPr lang="en-US" sz="1100" baseline="0" dirty="0" smtClean="0">
                <a:latin typeface="Arial" pitchFamily="34" charset="0"/>
              </a:rPr>
              <a:t> or even 30.  </a:t>
            </a:r>
            <a:br>
              <a:rPr lang="en-US" sz="1100" baseline="0" dirty="0" smtClean="0">
                <a:latin typeface="Arial" pitchFamily="34" charset="0"/>
              </a:rPr>
            </a:br>
            <a:endParaRPr lang="en-US" sz="1100" dirty="0" smtClean="0">
              <a:latin typeface="Arial" pitchFamily="34" charset="0"/>
            </a:endParaRPr>
          </a:p>
          <a:p>
            <a:pPr>
              <a:spcBef>
                <a:spcPct val="0"/>
              </a:spcBef>
              <a:defRPr/>
            </a:pPr>
            <a:r>
              <a:rPr lang="en-US" sz="1100" dirty="0" smtClean="0">
                <a:latin typeface="Arial" pitchFamily="34" charset="0"/>
              </a:rPr>
              <a:t>- They fully expect to change jobs – sometimes having 5 or 6 jobs by the time they’re 30.  91% of millennials</a:t>
            </a:r>
            <a:r>
              <a:rPr lang="en-US" sz="1100" baseline="0" dirty="0" smtClean="0">
                <a:latin typeface="Arial" pitchFamily="34" charset="0"/>
              </a:rPr>
              <a:t> anticipate staying with their current employer for less than 3 years.  </a:t>
            </a:r>
            <a:br>
              <a:rPr lang="en-US" sz="1100" baseline="0" dirty="0" smtClean="0">
                <a:latin typeface="Arial" pitchFamily="34" charset="0"/>
              </a:rPr>
            </a:br>
            <a:endParaRPr lang="en-US" sz="1100" dirty="0" smtClean="0">
              <a:latin typeface="Arial" pitchFamily="34" charset="0"/>
            </a:endParaRPr>
          </a:p>
          <a:p>
            <a:pPr marL="171450" indent="-171450">
              <a:spcBef>
                <a:spcPct val="0"/>
              </a:spcBef>
              <a:buFontTx/>
              <a:buChar char="-"/>
              <a:defRPr/>
            </a:pPr>
            <a:r>
              <a:rPr lang="en-US" sz="1100" dirty="0" smtClean="0">
                <a:latin typeface="Arial" pitchFamily="34" charset="0"/>
              </a:rPr>
              <a:t>And since childhood, they have been instructed to think of themselves as “special.”  Their parents said things like,</a:t>
            </a:r>
            <a:r>
              <a:rPr lang="en-US" sz="1100" baseline="0" dirty="0" smtClean="0">
                <a:latin typeface="Arial" pitchFamily="34" charset="0"/>
              </a:rPr>
              <a:t> “Take some time and think about what you want to do with your life.  Don’t rush into anything.”  They are highly encouraged to express themselves.  </a:t>
            </a:r>
          </a:p>
          <a:p>
            <a:pPr marL="171450" indent="-171450">
              <a:spcBef>
                <a:spcPct val="0"/>
              </a:spcBef>
              <a:buFontTx/>
              <a:buChar char="-"/>
              <a:defRPr/>
            </a:pPr>
            <a:endParaRPr lang="en-US" sz="1100" baseline="0" dirty="0" smtClean="0">
              <a:latin typeface="Arial" pitchFamily="34" charset="0"/>
            </a:endParaRPr>
          </a:p>
          <a:p>
            <a:pPr marL="171450" marR="0" lvl="2" indent="-171450" algn="l" defTabSz="914400" rtl="0" eaLnBrk="1" fontAlgn="auto" latinLnBrk="0" hangingPunct="1">
              <a:lnSpc>
                <a:spcPct val="100000"/>
              </a:lnSpc>
              <a:spcBef>
                <a:spcPct val="0"/>
              </a:spcBef>
              <a:spcAft>
                <a:spcPts val="0"/>
              </a:spcAft>
              <a:buClrTx/>
              <a:buSzTx/>
              <a:buFontTx/>
              <a:buChar char="-"/>
              <a:tabLst/>
              <a:defRPr/>
            </a:pPr>
            <a:r>
              <a:rPr lang="en-US" sz="1100" b="0" u="none" dirty="0" smtClean="0">
                <a:solidFill>
                  <a:schemeClr val="accent2"/>
                </a:solidFill>
                <a:latin typeface="Arial" pitchFamily="34" charset="0"/>
              </a:rPr>
              <a:t>In</a:t>
            </a:r>
            <a:r>
              <a:rPr lang="en-US" sz="1100" b="0" u="none" baseline="0" dirty="0" smtClean="0">
                <a:solidFill>
                  <a:schemeClr val="accent2"/>
                </a:solidFill>
                <a:latin typeface="Arial" pitchFamily="34" charset="0"/>
              </a:rPr>
              <a:t> fact, they are so expressive, that </a:t>
            </a:r>
            <a:r>
              <a:rPr lang="en-US" sz="1100" b="0" u="sng" dirty="0" smtClean="0">
                <a:solidFill>
                  <a:schemeClr val="accent2"/>
                </a:solidFill>
                <a:latin typeface="Arial" pitchFamily="34" charset="0"/>
              </a:rPr>
              <a:t>40</a:t>
            </a:r>
            <a:r>
              <a:rPr lang="en-US" sz="1100" b="0" dirty="0" smtClean="0">
                <a:solidFill>
                  <a:schemeClr val="accent2"/>
                </a:solidFill>
                <a:latin typeface="Arial" pitchFamily="34" charset="0"/>
              </a:rPr>
              <a:t>% have at least one tattoo / </a:t>
            </a:r>
            <a:r>
              <a:rPr lang="en-US" sz="1100" b="0" u="sng" dirty="0" smtClean="0">
                <a:solidFill>
                  <a:schemeClr val="accent2"/>
                </a:solidFill>
                <a:latin typeface="Arial" pitchFamily="34" charset="0"/>
              </a:rPr>
              <a:t>18</a:t>
            </a:r>
            <a:r>
              <a:rPr lang="en-US" sz="1100" b="0" dirty="0" smtClean="0">
                <a:solidFill>
                  <a:schemeClr val="accent2"/>
                </a:solidFill>
                <a:latin typeface="Arial" pitchFamily="34" charset="0"/>
              </a:rPr>
              <a:t>% have six or more / </a:t>
            </a:r>
            <a:r>
              <a:rPr lang="en-US" sz="1100" b="0" u="sng" dirty="0" smtClean="0">
                <a:solidFill>
                  <a:schemeClr val="accent2"/>
                </a:solidFill>
                <a:latin typeface="Arial" pitchFamily="34" charset="0"/>
              </a:rPr>
              <a:t>¼</a:t>
            </a:r>
            <a:r>
              <a:rPr lang="en-US" sz="1100" b="0" dirty="0" smtClean="0">
                <a:solidFill>
                  <a:schemeClr val="accent2"/>
                </a:solidFill>
                <a:latin typeface="Arial" pitchFamily="34" charset="0"/>
              </a:rPr>
              <a:t> have a piercing that is </a:t>
            </a:r>
            <a:r>
              <a:rPr lang="en-US" sz="1100" b="0" u="sng" dirty="0" smtClean="0">
                <a:solidFill>
                  <a:schemeClr val="accent2"/>
                </a:solidFill>
                <a:latin typeface="Arial" pitchFamily="34" charset="0"/>
              </a:rPr>
              <a:t>not in an earlobe</a:t>
            </a:r>
            <a:r>
              <a:rPr lang="en-US" sz="1100" b="0" dirty="0" smtClean="0">
                <a:solidFill>
                  <a:schemeClr val="accent2"/>
                </a:solidFill>
                <a:latin typeface="Arial" pitchFamily="34" charset="0"/>
              </a:rPr>
              <a:t>.  This expressive behavior is so pervasive, that the Pew Research Group put</a:t>
            </a:r>
            <a:r>
              <a:rPr lang="en-US" sz="1100" b="0" baseline="0" dirty="0" smtClean="0">
                <a:solidFill>
                  <a:schemeClr val="accent2"/>
                </a:solidFill>
                <a:latin typeface="Arial" pitchFamily="34" charset="0"/>
              </a:rPr>
              <a:t> out a “How millennial are you?” poll a few years ago.  And two of the questions were, “Do you have a tattoo or not?”  And “Do you have a piercing in something other than an earlobe?”  </a:t>
            </a:r>
            <a:endParaRPr lang="en-US" sz="1100" b="0" dirty="0" smtClean="0">
              <a:solidFill>
                <a:schemeClr val="accent2"/>
              </a:solidFill>
              <a:latin typeface="Arial" pitchFamily="34" charset="0"/>
            </a:endParaRPr>
          </a:p>
          <a:p>
            <a:pPr marL="171450" indent="-171450">
              <a:spcBef>
                <a:spcPct val="0"/>
              </a:spcBef>
              <a:buFontTx/>
              <a:buChar char="-"/>
              <a:defRPr/>
            </a:pPr>
            <a:endParaRPr lang="en-US" sz="1100" baseline="0" dirty="0" smtClean="0">
              <a:latin typeface="Arial" pitchFamily="34" charset="0"/>
            </a:endParaRPr>
          </a:p>
          <a:p>
            <a:pPr marL="171450" indent="-171450">
              <a:spcBef>
                <a:spcPct val="0"/>
              </a:spcBef>
              <a:buFontTx/>
              <a:buChar char="-"/>
              <a:defRPr/>
            </a:pPr>
            <a:r>
              <a:rPr lang="en-US" sz="1100" baseline="0" dirty="0" smtClean="0">
                <a:latin typeface="Arial" pitchFamily="34" charset="0"/>
              </a:rPr>
              <a:t>E</a:t>
            </a:r>
            <a:r>
              <a:rPr lang="en-US" sz="1100" dirty="0" smtClean="0">
                <a:latin typeface="Arial" pitchFamily="34" charset="0"/>
              </a:rPr>
              <a:t>mbrace “texting”, </a:t>
            </a:r>
            <a:r>
              <a:rPr lang="en-US" sz="1100" dirty="0" err="1" smtClean="0">
                <a:latin typeface="Arial" pitchFamily="34" charset="0"/>
              </a:rPr>
              <a:t>facebook</a:t>
            </a:r>
            <a:r>
              <a:rPr lang="en-US" sz="1100" dirty="0" smtClean="0">
                <a:latin typeface="Arial" pitchFamily="34" charset="0"/>
              </a:rPr>
              <a:t>, twitter, Instagram – shorthand way of communication.  Reluctant to engage in direct communication or verbally with customers, colleagues, and management.  And their approach to written communications and email tends to lack professionalism.</a:t>
            </a:r>
          </a:p>
          <a:p>
            <a:pPr marL="0" indent="0">
              <a:spcBef>
                <a:spcPct val="0"/>
              </a:spcBef>
              <a:buFontTx/>
              <a:buNone/>
              <a:defRPr/>
            </a:pPr>
            <a:endParaRPr lang="en-US" sz="1100" dirty="0" smtClean="0">
              <a:latin typeface="Arial"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pPr/>
              <a:t>5</a:t>
            </a:fld>
            <a:endParaRPr lang="en-US"/>
          </a:p>
        </p:txBody>
      </p:sp>
    </p:spTree>
    <p:extLst>
      <p:ext uri="{BB962C8B-B14F-4D97-AF65-F5344CB8AC3E}">
        <p14:creationId xmlns:p14="http://schemas.microsoft.com/office/powerpoint/2010/main" val="154241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defRPr/>
            </a:pPr>
            <a:r>
              <a:rPr lang="en-US" sz="1200" b="0" dirty="0" smtClean="0">
                <a:latin typeface="Arial" pitchFamily="34" charset="0"/>
              </a:rPr>
              <a:t>I.  </a:t>
            </a:r>
            <a:r>
              <a:rPr lang="en-US" sz="1200" b="0" u="sng" dirty="0" smtClean="0">
                <a:latin typeface="Arial" pitchFamily="34" charset="0"/>
              </a:rPr>
              <a:t>Baby Boomer Demographic</a:t>
            </a:r>
            <a:r>
              <a:rPr lang="en-US" sz="1200" b="0" dirty="0" smtClean="0">
                <a:latin typeface="Arial" pitchFamily="34" charset="0"/>
              </a:rPr>
              <a:t>:  Traditional “Independent Contributor”</a:t>
            </a:r>
          </a:p>
          <a:p>
            <a:pPr>
              <a:lnSpc>
                <a:spcPct val="80000"/>
              </a:lnSpc>
              <a:spcBef>
                <a:spcPct val="0"/>
              </a:spcBef>
              <a:defRPr/>
            </a:pPr>
            <a:endParaRPr lang="en-US" sz="1200" dirty="0" smtClean="0">
              <a:latin typeface="Arial" pitchFamily="34" charset="0"/>
            </a:endParaRPr>
          </a:p>
          <a:p>
            <a:pPr>
              <a:lnSpc>
                <a:spcPct val="80000"/>
              </a:lnSpc>
              <a:spcBef>
                <a:spcPct val="0"/>
              </a:spcBef>
              <a:buFontTx/>
              <a:buChar char="•"/>
              <a:defRPr/>
            </a:pPr>
            <a:r>
              <a:rPr lang="en-US" sz="1200" dirty="0" smtClean="0">
                <a:latin typeface="Arial" pitchFamily="34" charset="0"/>
              </a:rPr>
              <a:t>Growing up, what were the only two ways</a:t>
            </a:r>
            <a:r>
              <a:rPr lang="en-US" sz="1200" baseline="0" dirty="0" smtClean="0">
                <a:latin typeface="Arial" pitchFamily="34" charset="0"/>
              </a:rPr>
              <a:t> a kid playing sports could get a trophy?  1) Being the </a:t>
            </a:r>
            <a:r>
              <a:rPr lang="en-US" sz="1200" dirty="0" smtClean="0">
                <a:latin typeface="Arial" pitchFamily="34" charset="0"/>
              </a:rPr>
              <a:t>MVP,</a:t>
            </a:r>
            <a:r>
              <a:rPr lang="en-US" sz="1200" baseline="0" dirty="0" smtClean="0">
                <a:latin typeface="Arial" pitchFamily="34" charset="0"/>
              </a:rPr>
              <a:t> or 2) winning the championship.  In other words, you had to be the best.  I</a:t>
            </a:r>
            <a:r>
              <a:rPr lang="en-US" sz="1200" dirty="0" smtClean="0">
                <a:latin typeface="Arial" pitchFamily="34" charset="0"/>
              </a:rPr>
              <a:t>n adulthood, that manifested itself into Boomers working hard, being very ambitious.</a:t>
            </a:r>
            <a:r>
              <a:rPr lang="en-US" sz="1200" baseline="0" dirty="0" smtClean="0">
                <a:latin typeface="Arial" pitchFamily="34" charset="0"/>
              </a:rPr>
              <a:t>  T</a:t>
            </a:r>
            <a:r>
              <a:rPr lang="en-US" sz="1200" dirty="0" smtClean="0">
                <a:latin typeface="Arial" pitchFamily="34" charset="0"/>
              </a:rPr>
              <a:t>hey are quite competitive in the workplace. Boomers largely credited with creating the traditional concept of the “workaholic.”  They are going to sit at their desk, come up with the idea, the strategy, the plan…present it to their boss or</a:t>
            </a:r>
            <a:r>
              <a:rPr lang="en-US" sz="1200" baseline="0" dirty="0" smtClean="0">
                <a:latin typeface="Arial" pitchFamily="34" charset="0"/>
              </a:rPr>
              <a:t> superiors, and then if it gets implemented, only then do they expect to be rewarded with a raise or promotion.  </a:t>
            </a:r>
            <a:r>
              <a:rPr lang="en-US" sz="1200" dirty="0" smtClean="0">
                <a:latin typeface="Arial" pitchFamily="34" charset="0"/>
              </a:rPr>
              <a:t/>
            </a:r>
            <a:br>
              <a:rPr lang="en-US" sz="1200" dirty="0" smtClean="0">
                <a:latin typeface="Arial" pitchFamily="34" charset="0"/>
              </a:rPr>
            </a:br>
            <a:endParaRPr lang="en-US" sz="1200" dirty="0" smtClean="0">
              <a:latin typeface="Arial" pitchFamily="34" charset="0"/>
            </a:endParaRPr>
          </a:p>
          <a:p>
            <a:pPr>
              <a:lnSpc>
                <a:spcPct val="80000"/>
              </a:lnSpc>
              <a:spcBef>
                <a:spcPct val="0"/>
              </a:spcBef>
              <a:buFontTx/>
              <a:buChar char="•"/>
              <a:defRPr/>
            </a:pPr>
            <a:r>
              <a:rPr lang="en-US" sz="1200" dirty="0" smtClean="0">
                <a:latin typeface="Arial" pitchFamily="34" charset="0"/>
              </a:rPr>
              <a:t>Tend to have difficulty adjusting to workplace flexibility trends, hence, they believe in "face time" at the office and may fault or resent younger generations for working remotely. </a:t>
            </a:r>
            <a:br>
              <a:rPr lang="en-US" sz="1200" dirty="0" smtClean="0">
                <a:latin typeface="Arial" pitchFamily="34" charset="0"/>
              </a:rPr>
            </a:br>
            <a:endParaRPr lang="en-US" sz="1200" dirty="0" smtClean="0">
              <a:latin typeface="Arial" pitchFamily="34" charset="0"/>
            </a:endParaRPr>
          </a:p>
          <a:p>
            <a:pPr>
              <a:lnSpc>
                <a:spcPct val="80000"/>
              </a:lnSpc>
              <a:spcBef>
                <a:spcPct val="0"/>
              </a:spcBef>
              <a:buFontTx/>
              <a:buChar char="•"/>
              <a:defRPr/>
            </a:pPr>
            <a:r>
              <a:rPr lang="en-US" sz="1200" dirty="0" smtClean="0">
                <a:latin typeface="Arial" pitchFamily="34" charset="0"/>
              </a:rPr>
              <a:t>Often view younger generations as narcissistic or lacking commitment. </a:t>
            </a:r>
          </a:p>
          <a:p>
            <a:pPr>
              <a:lnSpc>
                <a:spcPct val="80000"/>
              </a:lnSpc>
              <a:spcBef>
                <a:spcPct val="0"/>
              </a:spcBef>
              <a:defRPr/>
            </a:pPr>
            <a:endParaRPr lang="en-US" sz="1200" b="1" dirty="0" smtClean="0">
              <a:latin typeface="Arial" pitchFamily="34" charset="0"/>
            </a:endParaRPr>
          </a:p>
          <a:p>
            <a:pPr>
              <a:lnSpc>
                <a:spcPct val="80000"/>
              </a:lnSpc>
              <a:spcBef>
                <a:spcPct val="0"/>
              </a:spcBef>
              <a:defRPr/>
            </a:pPr>
            <a:r>
              <a:rPr lang="en-US" sz="1200" b="0" dirty="0" smtClean="0">
                <a:latin typeface="Arial" pitchFamily="34" charset="0"/>
              </a:rPr>
              <a:t>II.  </a:t>
            </a:r>
            <a:r>
              <a:rPr lang="en-US" sz="1200" b="0" u="sng" dirty="0" smtClean="0">
                <a:latin typeface="Arial" pitchFamily="34" charset="0"/>
              </a:rPr>
              <a:t>Millennial Demographic</a:t>
            </a:r>
            <a:r>
              <a:rPr lang="en-US" sz="1200" b="0" dirty="0" smtClean="0">
                <a:latin typeface="Arial" pitchFamily="34" charset="0"/>
              </a:rPr>
              <a:t>: “Collegial” Employment Atmospheres</a:t>
            </a:r>
            <a:r>
              <a:rPr lang="en-US" sz="1200" b="1" dirty="0" smtClean="0">
                <a:latin typeface="Arial" pitchFamily="34" charset="0"/>
              </a:rPr>
              <a:t/>
            </a:r>
            <a:br>
              <a:rPr lang="en-US" sz="1200" b="1" dirty="0" smtClean="0">
                <a:latin typeface="Arial" pitchFamily="34" charset="0"/>
              </a:rPr>
            </a:br>
            <a:endParaRPr lang="en-US" sz="1200" b="1" dirty="0" smtClean="0">
              <a:latin typeface="Arial" pitchFamily="34" charset="0"/>
            </a:endParaRPr>
          </a:p>
          <a:p>
            <a:pPr>
              <a:lnSpc>
                <a:spcPct val="80000"/>
              </a:lnSpc>
              <a:spcBef>
                <a:spcPct val="0"/>
              </a:spcBef>
              <a:buFontTx/>
              <a:buChar char="•"/>
              <a:defRPr/>
            </a:pPr>
            <a:r>
              <a:rPr lang="en-US" sz="1200" dirty="0" smtClean="0">
                <a:latin typeface="Arial" pitchFamily="34" charset="0"/>
              </a:rPr>
              <a:t>  Similarly, the millennial demographic is absolutely interested in individual achievement and prosperity; not however, when compared to Baby Boomers.</a:t>
            </a:r>
            <a:br>
              <a:rPr lang="en-US" sz="1200" dirty="0" smtClean="0">
                <a:latin typeface="Arial" pitchFamily="34" charset="0"/>
              </a:rPr>
            </a:br>
            <a:endParaRPr lang="en-US" sz="1200" dirty="0" smtClean="0">
              <a:latin typeface="Arial" pitchFamily="34" charset="0"/>
            </a:endParaRPr>
          </a:p>
          <a:p>
            <a:pPr>
              <a:lnSpc>
                <a:spcPct val="80000"/>
              </a:lnSpc>
              <a:spcBef>
                <a:spcPct val="0"/>
              </a:spcBef>
              <a:buFontTx/>
              <a:buChar char="•"/>
              <a:defRPr/>
            </a:pPr>
            <a:r>
              <a:rPr lang="en-US" sz="1200" dirty="0" smtClean="0">
                <a:latin typeface="Arial" pitchFamily="34" charset="0"/>
              </a:rPr>
              <a:t>  They are generally more comfortable in a collaborative, team-setting environment where ideas and information flow freely. And they are of the “no child left behind” generation.</a:t>
            </a:r>
            <a:r>
              <a:rPr lang="en-US" sz="1200" baseline="0" dirty="0" smtClean="0">
                <a:latin typeface="Arial" pitchFamily="34" charset="0"/>
              </a:rPr>
              <a:t>  When kids these days play sports, who gets a trophy?  EVERYBODY.</a:t>
            </a:r>
            <a:r>
              <a:rPr lang="en-US" sz="1200" dirty="0" smtClean="0">
                <a:latin typeface="Arial" pitchFamily="34" charset="0"/>
              </a:rPr>
              <a:t/>
            </a:r>
            <a:br>
              <a:rPr lang="en-US" sz="1200" dirty="0" smtClean="0">
                <a:latin typeface="Arial" pitchFamily="34" charset="0"/>
              </a:rPr>
            </a:br>
            <a:r>
              <a:rPr lang="en-US" sz="1200" dirty="0" smtClean="0">
                <a:latin typeface="Arial" pitchFamily="34" charset="0"/>
              </a:rPr>
              <a:t/>
            </a:r>
            <a:br>
              <a:rPr lang="en-US" sz="1200" dirty="0" smtClean="0">
                <a:latin typeface="Arial" pitchFamily="34" charset="0"/>
              </a:rPr>
            </a:br>
            <a:r>
              <a:rPr lang="en-US" sz="1200" dirty="0" smtClean="0">
                <a:latin typeface="Arial" pitchFamily="34" charset="0"/>
              </a:rPr>
              <a:t>That manifests itself in millennials viewing the workplace as a more collaborative environment; but they also sometimes feel as though they’re entitled to rewards and advancement simply for doing their job.  They</a:t>
            </a:r>
            <a:r>
              <a:rPr lang="en-US" sz="1200" baseline="0" dirty="0" smtClean="0">
                <a:latin typeface="Arial" pitchFamily="34" charset="0"/>
              </a:rPr>
              <a:t> think, “Hey, I show up to work every day.  I should be promoted!”  </a:t>
            </a:r>
            <a:r>
              <a:rPr lang="en-US" sz="1200" dirty="0" smtClean="0">
                <a:latin typeface="Arial" pitchFamily="34" charset="0"/>
              </a:rPr>
              <a:t/>
            </a:r>
            <a:br>
              <a:rPr lang="en-US" sz="1200" dirty="0" smtClean="0">
                <a:latin typeface="Arial" pitchFamily="34" charset="0"/>
              </a:rPr>
            </a:br>
            <a:endParaRPr lang="en-US" sz="1200" dirty="0" smtClean="0">
              <a:latin typeface="Arial" pitchFamily="34" charset="0"/>
            </a:endParaRPr>
          </a:p>
          <a:p>
            <a:pPr>
              <a:lnSpc>
                <a:spcPct val="80000"/>
              </a:lnSpc>
              <a:spcBef>
                <a:spcPct val="0"/>
              </a:spcBef>
              <a:buFontTx/>
              <a:buChar char="•"/>
              <a:defRPr/>
            </a:pPr>
            <a:r>
              <a:rPr lang="en-US" sz="1200" dirty="0" smtClean="0">
                <a:latin typeface="Arial" pitchFamily="34" charset="0"/>
              </a:rPr>
              <a:t> But before we</a:t>
            </a:r>
            <a:r>
              <a:rPr lang="en-US" sz="1200" baseline="0" dirty="0" smtClean="0">
                <a:latin typeface="Arial" pitchFamily="34" charset="0"/>
              </a:rPr>
              <a:t> paint this gloomy image in your head of wild, entitled, </a:t>
            </a:r>
            <a:r>
              <a:rPr lang="en-US" sz="1200" baseline="0" dirty="0" err="1" smtClean="0">
                <a:latin typeface="Arial" pitchFamily="34" charset="0"/>
              </a:rPr>
              <a:t>tattoed</a:t>
            </a:r>
            <a:r>
              <a:rPr lang="en-US" sz="1200" baseline="0" dirty="0" smtClean="0">
                <a:latin typeface="Arial" pitchFamily="34" charset="0"/>
              </a:rPr>
              <a:t> teenagers demanding promotions, we need to recognize the positive traits that influence how we interact with millennials:</a:t>
            </a:r>
          </a:p>
          <a:p>
            <a:pPr marL="228600" indent="-228600">
              <a:lnSpc>
                <a:spcPct val="80000"/>
              </a:lnSpc>
              <a:spcBef>
                <a:spcPct val="0"/>
              </a:spcBef>
              <a:buFontTx/>
              <a:buAutoNum type="arabicPeriod"/>
              <a:defRPr/>
            </a:pPr>
            <a:r>
              <a:rPr lang="en-US" sz="1200" baseline="0" dirty="0" smtClean="0">
                <a:latin typeface="Arial" pitchFamily="34" charset="0"/>
              </a:rPr>
              <a:t>T</a:t>
            </a:r>
            <a:r>
              <a:rPr lang="en-US" sz="1200" dirty="0" smtClean="0">
                <a:latin typeface="Arial" pitchFamily="34" charset="0"/>
              </a:rPr>
              <a:t>hey are very</a:t>
            </a:r>
            <a:r>
              <a:rPr lang="en-US" sz="1200" baseline="0" dirty="0" smtClean="0">
                <a:latin typeface="Arial" pitchFamily="34" charset="0"/>
              </a:rPr>
              <a:t> well-</a:t>
            </a:r>
            <a:r>
              <a:rPr lang="en-US" sz="1200" dirty="0" smtClean="0">
                <a:latin typeface="Arial" pitchFamily="34" charset="0"/>
              </a:rPr>
              <a:t>educated and well-informed.  In fact, they are on pace to be the most well-educated generation in history.  One in four is working on an advanced degree; and access to information is not kept in a library (or an enrollment kit)…it’s at their fingertips.  </a:t>
            </a:r>
          </a:p>
          <a:p>
            <a:pPr marL="228600" indent="-228600">
              <a:lnSpc>
                <a:spcPct val="80000"/>
              </a:lnSpc>
              <a:spcBef>
                <a:spcPct val="0"/>
              </a:spcBef>
              <a:buFontTx/>
              <a:buAutoNum type="arabicPeriod"/>
              <a:defRPr/>
            </a:pPr>
            <a:r>
              <a:rPr lang="en-US" sz="1200" dirty="0" smtClean="0">
                <a:latin typeface="Arial" pitchFamily="34" charset="0"/>
              </a:rPr>
              <a:t>They are extremely well-traveled.  More than 250,000 study abroad every year.</a:t>
            </a:r>
            <a:br>
              <a:rPr lang="en-US" sz="1200" dirty="0" smtClean="0">
                <a:latin typeface="Arial" pitchFamily="34" charset="0"/>
              </a:rPr>
            </a:br>
            <a:endParaRPr lang="en-US" sz="1200" dirty="0" smtClean="0">
              <a:latin typeface="Arial" pitchFamily="34" charset="0"/>
            </a:endParaRPr>
          </a:p>
          <a:p>
            <a:pPr>
              <a:lnSpc>
                <a:spcPct val="80000"/>
              </a:lnSpc>
              <a:spcBef>
                <a:spcPct val="0"/>
              </a:spcBef>
              <a:buFontTx/>
              <a:buChar char="•"/>
              <a:defRPr/>
            </a:pPr>
            <a:r>
              <a:rPr lang="en-US" sz="1200" dirty="0" smtClean="0">
                <a:latin typeface="Arial" pitchFamily="34" charset="0"/>
              </a:rPr>
              <a:t>Millennials have high expectations of their employers, seek out new challenges and are not afraid to question authority.  They also are more discriminating when it comes to working for an employer who is giving back, environmentally conscious, and offers perks in the form of volunteering opportunities.</a:t>
            </a:r>
            <a:br>
              <a:rPr lang="en-US" sz="1200" dirty="0" smtClean="0">
                <a:latin typeface="Arial" pitchFamily="34" charset="0"/>
              </a:rPr>
            </a:br>
            <a:endParaRPr lang="en-US" sz="1200" dirty="0" smtClean="0">
              <a:latin typeface="Arial"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pPr/>
              <a:t>6</a:t>
            </a:fld>
            <a:endParaRPr lang="en-US"/>
          </a:p>
        </p:txBody>
      </p:sp>
    </p:spTree>
    <p:extLst>
      <p:ext uri="{BB962C8B-B14F-4D97-AF65-F5344CB8AC3E}">
        <p14:creationId xmlns:p14="http://schemas.microsoft.com/office/powerpoint/2010/main" val="291321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b="0" u="none" dirty="0" smtClean="0">
                <a:latin typeface="Arial" pitchFamily="34" charset="0"/>
              </a:rPr>
              <a:t>Regarding</a:t>
            </a:r>
            <a:r>
              <a:rPr lang="en-US" b="0" u="none" baseline="0" dirty="0" smtClean="0">
                <a:latin typeface="Arial" pitchFamily="34" charset="0"/>
              </a:rPr>
              <a:t> technology, there are not stark contrasts between the generations.  But there are nuances to how they use technology and how it affects their daily lives.  </a:t>
            </a:r>
          </a:p>
          <a:p>
            <a:pPr>
              <a:spcBef>
                <a:spcPct val="0"/>
              </a:spcBef>
              <a:defRPr/>
            </a:pPr>
            <a:endParaRPr lang="en-US" b="0" u="none" baseline="0" dirty="0" smtClean="0">
              <a:latin typeface="Arial" pitchFamily="34" charset="0"/>
            </a:endParaRPr>
          </a:p>
          <a:p>
            <a:pPr>
              <a:spcBef>
                <a:spcPct val="0"/>
              </a:spcBef>
              <a:defRPr/>
            </a:pPr>
            <a:r>
              <a:rPr lang="en-US" b="0" u="sng" dirty="0" smtClean="0">
                <a:latin typeface="Arial" pitchFamily="34" charset="0"/>
              </a:rPr>
              <a:t>Baby Boomer Demographic</a:t>
            </a:r>
            <a:r>
              <a:rPr lang="en-US" b="0" dirty="0" smtClean="0">
                <a:latin typeface="Arial" pitchFamily="34" charset="0"/>
              </a:rPr>
              <a:t>:</a:t>
            </a:r>
          </a:p>
          <a:p>
            <a:pPr>
              <a:spcBef>
                <a:spcPct val="0"/>
              </a:spcBef>
              <a:buFontTx/>
              <a:buChar char="•"/>
              <a:defRPr/>
            </a:pPr>
            <a:r>
              <a:rPr lang="en-US" dirty="0" smtClean="0">
                <a:latin typeface="Arial" pitchFamily="34" charset="0"/>
              </a:rPr>
              <a:t>  Technology is embraced as a </a:t>
            </a:r>
            <a:r>
              <a:rPr lang="en-US" b="1" dirty="0" smtClean="0">
                <a:latin typeface="Arial" pitchFamily="34" charset="0"/>
              </a:rPr>
              <a:t>tool</a:t>
            </a:r>
            <a:r>
              <a:rPr lang="en-US" dirty="0" smtClean="0">
                <a:latin typeface="Arial" pitchFamily="34" charset="0"/>
              </a:rPr>
              <a:t> to complete tasks more efficiently. “I’m going to log</a:t>
            </a:r>
            <a:r>
              <a:rPr lang="en-US" baseline="0" dirty="0" smtClean="0">
                <a:latin typeface="Arial" pitchFamily="34" charset="0"/>
              </a:rPr>
              <a:t> in, fire off a few emails, check into my flight, download my boarding pass, and then I’m off to do something else around the office/house.”  </a:t>
            </a:r>
            <a:endParaRPr lang="en-US" dirty="0" smtClean="0">
              <a:latin typeface="Arial" pitchFamily="34" charset="0"/>
            </a:endParaRPr>
          </a:p>
          <a:p>
            <a:pPr>
              <a:spcBef>
                <a:spcPct val="0"/>
              </a:spcBef>
              <a:defRPr/>
            </a:pPr>
            <a:endParaRPr lang="en-US" dirty="0" smtClean="0">
              <a:latin typeface="Arial" pitchFamily="34" charset="0"/>
            </a:endParaRPr>
          </a:p>
          <a:p>
            <a:pPr>
              <a:spcBef>
                <a:spcPct val="0"/>
              </a:spcBef>
              <a:defRPr/>
            </a:pPr>
            <a:r>
              <a:rPr lang="en-US" b="0" dirty="0" smtClean="0">
                <a:latin typeface="Arial" pitchFamily="34" charset="0"/>
              </a:rPr>
              <a:t>II.  </a:t>
            </a:r>
            <a:r>
              <a:rPr lang="en-US" b="0" u="sng" dirty="0" smtClean="0">
                <a:latin typeface="Arial" pitchFamily="34" charset="0"/>
              </a:rPr>
              <a:t>Millennial Demographic</a:t>
            </a:r>
            <a:r>
              <a:rPr lang="en-US" b="0" dirty="0" smtClean="0">
                <a:latin typeface="Arial" pitchFamily="34" charset="0"/>
              </a:rPr>
              <a:t>: </a:t>
            </a:r>
          </a:p>
          <a:p>
            <a:pPr>
              <a:spcBef>
                <a:spcPct val="0"/>
              </a:spcBef>
              <a:buFontTx/>
              <a:buChar char="•"/>
              <a:defRPr/>
            </a:pPr>
            <a:r>
              <a:rPr lang="en-US" dirty="0" smtClean="0">
                <a:latin typeface="Arial" pitchFamily="34" charset="0"/>
              </a:rPr>
              <a:t>  By comparison, for millennials, technology has moved beyond being a functional tool to get information and execute tasks—it now serves as a the primary mechanism for both professional interaction and personal interaction and entertainment.  Millennials go online and literally hang out.  </a:t>
            </a:r>
          </a:p>
          <a:p>
            <a:pPr>
              <a:spcBef>
                <a:spcPct val="0"/>
              </a:spcBef>
              <a:defRPr/>
            </a:pPr>
            <a:endParaRPr lang="en-US" b="1" dirty="0" smtClean="0">
              <a:solidFill>
                <a:schemeClr val="accent2"/>
              </a:solidFill>
              <a:latin typeface="Arial" pitchFamily="34" charset="0"/>
            </a:endParaRPr>
          </a:p>
          <a:p>
            <a:pPr marL="742950" lvl="1" indent="-285750">
              <a:spcBef>
                <a:spcPct val="0"/>
              </a:spcBef>
              <a:buFontTx/>
              <a:buChar char="•"/>
              <a:defRPr/>
            </a:pPr>
            <a:r>
              <a:rPr lang="en-US" b="0" dirty="0" smtClean="0">
                <a:solidFill>
                  <a:schemeClr val="accent2"/>
                </a:solidFill>
                <a:latin typeface="Arial" pitchFamily="34" charset="0"/>
              </a:rPr>
              <a:t>Bottom line: Boomers would survive if you took away technology.  Gen Y would have to learn how best to communicate verbally.</a:t>
            </a:r>
          </a:p>
          <a:p>
            <a:pPr>
              <a:spcBef>
                <a:spcPct val="0"/>
              </a:spcBef>
              <a:defRPr/>
            </a:pPr>
            <a:endParaRPr lang="en-US" b="0" dirty="0" smtClean="0">
              <a:latin typeface="Arial"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b="0" dirty="0" smtClean="0">
                <a:latin typeface="Arial" pitchFamily="34" charset="0"/>
              </a:rPr>
              <a:t>“</a:t>
            </a:r>
            <a:r>
              <a:rPr lang="en-US" b="0" u="sng" dirty="0" smtClean="0">
                <a:latin typeface="Arial" pitchFamily="34" charset="0"/>
              </a:rPr>
              <a:t>Digital Immigrants verses “Digital Natives</a:t>
            </a:r>
            <a:r>
              <a:rPr lang="en-US" b="0" dirty="0" smtClean="0">
                <a:latin typeface="Arial" pitchFamily="34" charset="0"/>
              </a:rPr>
              <a:t>” </a:t>
            </a:r>
          </a:p>
          <a:p>
            <a:pPr>
              <a:spcBef>
                <a:spcPct val="0"/>
              </a:spcBef>
              <a:defRPr/>
            </a:pPr>
            <a:endParaRPr lang="en-US" dirty="0" smtClean="0">
              <a:latin typeface="Arial" pitchFamily="34" charset="0"/>
            </a:endParaRPr>
          </a:p>
          <a:p>
            <a:pPr>
              <a:spcBef>
                <a:spcPct val="0"/>
              </a:spcBef>
              <a:buFontTx/>
              <a:buChar char="•"/>
              <a:defRPr/>
            </a:pPr>
            <a:r>
              <a:rPr lang="en-US" dirty="0" smtClean="0">
                <a:latin typeface="Arial" pitchFamily="34" charset="0"/>
              </a:rPr>
              <a:t>  Given the evolving demographic landscape and different attitudes of current &amp; prospective participants, what are the potential considerations and opportunities for plan sponsors and advisors to enhance plan design and services?</a:t>
            </a:r>
          </a:p>
          <a:p>
            <a:pPr>
              <a:spcBef>
                <a:spcPct val="0"/>
              </a:spcBef>
              <a:defRPr/>
            </a:pPr>
            <a:r>
              <a:rPr lang="en-US" sz="1400" dirty="0" smtClean="0">
                <a:latin typeface="Arial" pitchFamily="34" charset="0"/>
              </a:rPr>
              <a:t> </a:t>
            </a:r>
          </a:p>
          <a:p>
            <a:pPr defTabSz="956641"/>
            <a:endParaRPr lang="en-US" i="1" dirty="0" smtClean="0"/>
          </a:p>
          <a:p>
            <a:pPr marL="0" marR="0" indent="0" algn="l" defTabSz="956641" rtl="0" eaLnBrk="1" fontAlgn="auto" latinLnBrk="0" hangingPunct="1">
              <a:lnSpc>
                <a:spcPct val="100000"/>
              </a:lnSpc>
              <a:spcBef>
                <a:spcPts val="0"/>
              </a:spcBef>
              <a:spcAft>
                <a:spcPts val="0"/>
              </a:spcAft>
              <a:buClrTx/>
              <a:buSzTx/>
              <a:buFontTx/>
              <a:buNone/>
              <a:tabLst/>
              <a:defRPr/>
            </a:pPr>
            <a:r>
              <a:rPr lang="en-US" i="1" dirty="0" smtClean="0"/>
              <a:t>Animation</a:t>
            </a:r>
            <a:r>
              <a:rPr lang="en-US" i="1" baseline="0" dirty="0" smtClean="0"/>
              <a:t> Note: </a:t>
            </a:r>
            <a:endParaRPr lang="en-US" i="1" dirty="0" smtClean="0"/>
          </a:p>
          <a:p>
            <a:pPr defTabSz="956641"/>
            <a:r>
              <a:rPr lang="en-US" i="1" dirty="0" smtClean="0"/>
              <a:t>Animation</a:t>
            </a:r>
            <a:r>
              <a:rPr lang="en-US" i="1" baseline="0" dirty="0" smtClean="0"/>
              <a:t> – Boomer will slide in from left then Gen Y slides in from right … Animation will be the </a:t>
            </a:r>
            <a:r>
              <a:rPr lang="en-US" i="1" baseline="0" dirty="0" err="1" smtClean="0"/>
              <a:t>millenials</a:t>
            </a:r>
            <a:r>
              <a:rPr lang="en-US" i="1" baseline="0" dirty="0" smtClean="0"/>
              <a:t> texting back and forth a couple times.</a:t>
            </a:r>
            <a:endParaRPr lang="en-US" i="1" dirty="0" smtClean="0"/>
          </a:p>
          <a:p>
            <a:endParaRPr lang="en-US" dirty="0"/>
          </a:p>
        </p:txBody>
      </p:sp>
      <p:sp>
        <p:nvSpPr>
          <p:cNvPr id="4" name="Slide Number Placeholder 3"/>
          <p:cNvSpPr>
            <a:spLocks noGrp="1"/>
          </p:cNvSpPr>
          <p:nvPr>
            <p:ph type="sldNum" sz="quarter" idx="10"/>
          </p:nvPr>
        </p:nvSpPr>
        <p:spPr/>
        <p:txBody>
          <a:bodyPr/>
          <a:lstStyle/>
          <a:p>
            <a:fld id="{E720A8B2-1A6A-4636-8F5C-0EBAC6E78B1D}" type="slidenum">
              <a:rPr lang="en-US" smtClean="0"/>
              <a:pPr/>
              <a:t>7</a:t>
            </a:fld>
            <a:endParaRPr lang="en-US"/>
          </a:p>
        </p:txBody>
      </p:sp>
    </p:spTree>
    <p:extLst>
      <p:ext uri="{BB962C8B-B14F-4D97-AF65-F5344CB8AC3E}">
        <p14:creationId xmlns:p14="http://schemas.microsoft.com/office/powerpoint/2010/main" val="23650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sz="1000" b="1" u="sng" dirty="0" smtClean="0">
                <a:latin typeface="Arial" pitchFamily="34" charset="0"/>
              </a:rPr>
              <a:t>Advisor Alignment / Value Proposition</a:t>
            </a:r>
            <a:r>
              <a:rPr lang="en-US" sz="1000" b="1" dirty="0" smtClean="0">
                <a:latin typeface="Arial" pitchFamily="34" charset="0"/>
              </a:rPr>
              <a:t>:</a:t>
            </a:r>
            <a:r>
              <a:rPr lang="en-US" sz="1000" dirty="0" smtClean="0">
                <a:latin typeface="Arial" pitchFamily="34" charset="0"/>
              </a:rPr>
              <a:t> </a:t>
            </a:r>
          </a:p>
          <a:p>
            <a:pPr>
              <a:spcBef>
                <a:spcPct val="0"/>
              </a:spcBef>
              <a:defRPr/>
            </a:pPr>
            <a:r>
              <a:rPr lang="en-US" sz="1000" dirty="0" smtClean="0">
                <a:latin typeface="Arial" pitchFamily="34" charset="0"/>
              </a:rPr>
              <a:t>Plan advisors who recognize the unique preferences of millennials can differentiate themselves by building credibility with sponsors – which should translate to increasing assets in the plan; and presumably over time reduced plan expenses in accordance to industry pricing structures.</a:t>
            </a:r>
          </a:p>
          <a:p>
            <a:pPr>
              <a:spcBef>
                <a:spcPct val="0"/>
              </a:spcBef>
              <a:defRPr/>
            </a:pPr>
            <a:endParaRPr lang="en-US" sz="1000" dirty="0" smtClean="0">
              <a:latin typeface="Arial" pitchFamily="34" charset="0"/>
            </a:endParaRPr>
          </a:p>
          <a:p>
            <a:pPr marL="171450" indent="-171450">
              <a:lnSpc>
                <a:spcPct val="80000"/>
              </a:lnSpc>
              <a:buFont typeface="Arial" panose="020B0604020202020204" pitchFamily="34" charset="0"/>
              <a:buChar char="•"/>
              <a:defRPr/>
            </a:pPr>
            <a:r>
              <a:rPr lang="en-US" sz="1000" b="1" dirty="0" smtClean="0">
                <a:latin typeface="Arial" pitchFamily="34" charset="0"/>
              </a:rPr>
              <a:t>I. </a:t>
            </a:r>
            <a:r>
              <a:rPr lang="en-US" sz="1000" b="1" u="sng" dirty="0" smtClean="0">
                <a:latin typeface="Arial" pitchFamily="34" charset="0"/>
              </a:rPr>
              <a:t>Build Credibility</a:t>
            </a:r>
            <a:r>
              <a:rPr lang="en-US" sz="1000" b="1" dirty="0" smtClean="0">
                <a:latin typeface="Arial" pitchFamily="34" charset="0"/>
              </a:rPr>
              <a:t>:</a:t>
            </a:r>
            <a:r>
              <a:rPr lang="en-US" sz="1000" dirty="0" smtClean="0">
                <a:latin typeface="Arial" pitchFamily="34" charset="0"/>
              </a:rPr>
              <a:t> Frequent job changes of the millennial demographic suggests a need for plan sponsors to implement immediate eligibility and auto-enrollment to promote and encourage younger participants to save immediately, and automatically. </a:t>
            </a:r>
          </a:p>
          <a:p>
            <a:pPr marL="171450" indent="-171450">
              <a:lnSpc>
                <a:spcPct val="80000"/>
              </a:lnSpc>
              <a:buFont typeface="Arial" panose="020B0604020202020204" pitchFamily="34" charset="0"/>
              <a:buChar char="•"/>
              <a:defRPr/>
            </a:pPr>
            <a:r>
              <a:rPr lang="en-US" altLang="en-US" sz="900" dirty="0" smtClean="0"/>
              <a:t>But up until now, auto-services were deployed on a generation that was very company loyal.  What happens when you overlay auto-services—which the industry hails as a best practice—on millennials?  Follow this example:  </a:t>
            </a:r>
          </a:p>
          <a:p>
            <a:pPr marL="171450" indent="-171450">
              <a:lnSpc>
                <a:spcPct val="80000"/>
              </a:lnSpc>
              <a:buFontTx/>
              <a:buChar char="-"/>
              <a:defRPr/>
            </a:pPr>
            <a:r>
              <a:rPr lang="en-US" altLang="en-US" sz="900" dirty="0" smtClean="0"/>
              <a:t>23 year old gets a job and is auto-enrolled at 3%.  Their employer offers auto-increase.  So they start at 3%, the next year it</a:t>
            </a:r>
            <a:r>
              <a:rPr lang="en-US" altLang="en-US" sz="900" baseline="0" dirty="0" smtClean="0"/>
              <a:t> goes to</a:t>
            </a:r>
            <a:r>
              <a:rPr lang="en-US" altLang="en-US" sz="900" dirty="0" smtClean="0"/>
              <a:t> 4%, the next year it’s 5%, and then they switch jobs.</a:t>
            </a:r>
          </a:p>
          <a:p>
            <a:pPr marL="171450" indent="-171450">
              <a:lnSpc>
                <a:spcPct val="80000"/>
              </a:lnSpc>
              <a:buFontTx/>
              <a:buChar char="-"/>
              <a:defRPr/>
            </a:pPr>
            <a:r>
              <a:rPr lang="en-US" altLang="en-US" sz="900" dirty="0" smtClean="0"/>
              <a:t>They get auto-enrolled at their new job at 3%.  The new employer offers auto-increase….so the next year they move to 4%, and then 5%, and then they switch jobs.  </a:t>
            </a:r>
          </a:p>
          <a:p>
            <a:pPr marL="171450" indent="-171450">
              <a:lnSpc>
                <a:spcPct val="80000"/>
              </a:lnSpc>
              <a:buFontTx/>
              <a:buChar char="-"/>
              <a:defRPr/>
            </a:pPr>
            <a:r>
              <a:rPr lang="en-US" altLang="en-US" sz="900" dirty="0" smtClean="0"/>
              <a:t>There are two unintended consequences occurring here:</a:t>
            </a:r>
          </a:p>
          <a:p>
            <a:pPr marL="628650" lvl="1" indent="-171450">
              <a:lnSpc>
                <a:spcPct val="80000"/>
              </a:lnSpc>
              <a:buFontTx/>
              <a:buChar char="-"/>
              <a:defRPr/>
            </a:pPr>
            <a:r>
              <a:rPr lang="en-US" altLang="en-US" sz="900" dirty="0" smtClean="0"/>
              <a:t>1.  Even though their employers offer auto-services, this participant is never going to get to 15% savings – which is the level that most financial professionals will say participants need to save in order to maintain their standard of living in retirement</a:t>
            </a:r>
          </a:p>
          <a:p>
            <a:pPr marL="628650" lvl="1" indent="-171450">
              <a:lnSpc>
                <a:spcPct val="80000"/>
              </a:lnSpc>
              <a:buFontTx/>
              <a:buChar char="-"/>
              <a:defRPr/>
            </a:pPr>
            <a:r>
              <a:rPr lang="en-US" altLang="en-US" sz="900" dirty="0" smtClean="0"/>
              <a:t>2.  This participant is starting to accumulate</a:t>
            </a:r>
            <a:r>
              <a:rPr lang="en-US" altLang="en-US" sz="900" baseline="0" dirty="0" smtClean="0"/>
              <a:t> a </a:t>
            </a:r>
            <a:r>
              <a:rPr lang="en-US" altLang="en-US" sz="900" dirty="0" smtClean="0"/>
              <a:t>LOT of old DC balances in their wake of changing jobs.  This screams for the need for providers to start offering much better, more comprehensive, rollover aggregation services.  Several providers are already doing this…and they claim that when a sponsor takes them up on their rollover aggregation service offering, plan assets increase an average of 7-10%.  That’s a win for participants, the sponsor, the advisor, and the </a:t>
            </a:r>
            <a:r>
              <a:rPr lang="en-US" altLang="en-US" sz="900" dirty="0" err="1" smtClean="0"/>
              <a:t>recordkeeper</a:t>
            </a:r>
            <a:r>
              <a:rPr lang="en-US" altLang="en-US" sz="900" dirty="0" smtClean="0"/>
              <a:t>.  Why not get in front of this trend and start to develop a scalable rollover-in service offering?  Or partner</a:t>
            </a:r>
            <a:r>
              <a:rPr lang="en-US" altLang="en-US" sz="900" baseline="0" dirty="0" smtClean="0"/>
              <a:t> with providers to help younger participants aggregate balances.</a:t>
            </a:r>
            <a:endParaRPr lang="en-US" sz="1000" b="1" dirty="0" smtClean="0">
              <a:solidFill>
                <a:schemeClr val="accent2"/>
              </a:solidFill>
              <a:latin typeface="Arial" pitchFamily="34" charset="0"/>
            </a:endParaRPr>
          </a:p>
          <a:p>
            <a:pPr>
              <a:spcBef>
                <a:spcPct val="0"/>
              </a:spcBef>
              <a:defRPr/>
            </a:pPr>
            <a:r>
              <a:rPr lang="en-US" sz="1000" dirty="0" smtClean="0">
                <a:latin typeface="Arial" pitchFamily="34" charset="0"/>
              </a:rPr>
              <a:t>	               	</a:t>
            </a:r>
          </a:p>
          <a:p>
            <a:pPr>
              <a:spcBef>
                <a:spcPct val="0"/>
              </a:spcBef>
              <a:defRPr/>
            </a:pPr>
            <a:r>
              <a:rPr lang="en-US" sz="1000" b="1" dirty="0" smtClean="0">
                <a:latin typeface="Arial" pitchFamily="34" charset="0"/>
              </a:rPr>
              <a:t>II. </a:t>
            </a:r>
            <a:r>
              <a:rPr lang="en-US" sz="1000" b="1" u="sng" dirty="0" smtClean="0">
                <a:latin typeface="Arial" pitchFamily="34" charset="0"/>
              </a:rPr>
              <a:t>Drive outcomes</a:t>
            </a:r>
            <a:r>
              <a:rPr lang="en-US" sz="1000" b="1" dirty="0" smtClean="0">
                <a:latin typeface="Arial" pitchFamily="34" charset="0"/>
              </a:rPr>
              <a:t>:</a:t>
            </a:r>
            <a:r>
              <a:rPr lang="en-US" sz="1000" dirty="0" smtClean="0">
                <a:latin typeface="Arial" pitchFamily="34" charset="0"/>
              </a:rPr>
              <a:t> </a:t>
            </a:r>
          </a:p>
          <a:p>
            <a:pPr marL="171450" indent="-171450">
              <a:spcBef>
                <a:spcPct val="0"/>
              </a:spcBef>
              <a:buFontTx/>
              <a:buChar char="-"/>
              <a:defRPr/>
            </a:pPr>
            <a:r>
              <a:rPr lang="en-US" sz="1000" dirty="0" smtClean="0">
                <a:latin typeface="Arial" pitchFamily="34" charset="0"/>
              </a:rPr>
              <a:t>Power of peer recommendation is getting a massive amount of attention</a:t>
            </a:r>
            <a:r>
              <a:rPr lang="en-US" sz="1000" baseline="0" dirty="0" smtClean="0">
                <a:latin typeface="Arial" pitchFamily="34" charset="0"/>
              </a:rPr>
              <a:t> as a way to influence consumers.  Not just in the DC industry but across all industries.  </a:t>
            </a:r>
          </a:p>
          <a:p>
            <a:pPr marL="171450" indent="-171450">
              <a:spcBef>
                <a:spcPct val="0"/>
              </a:spcBef>
              <a:buFontTx/>
              <a:buChar char="-"/>
              <a:defRPr/>
            </a:pPr>
            <a:r>
              <a:rPr lang="en-US" sz="1000" baseline="0" dirty="0" smtClean="0">
                <a:latin typeface="Arial" pitchFamily="34" charset="0"/>
              </a:rPr>
              <a:t>McKinsey quote: “</a:t>
            </a:r>
            <a:r>
              <a:rPr lang="en-US" sz="1200" b="0" i="0" u="none" strike="noStrike" kern="1200" baseline="0" dirty="0" smtClean="0">
                <a:solidFill>
                  <a:schemeClr val="tx1"/>
                </a:solidFill>
                <a:latin typeface="Arial" panose="020B0604020202020204" pitchFamily="34" charset="0"/>
                <a:ea typeface="+mn-ea"/>
                <a:cs typeface="+mn-cs"/>
              </a:rPr>
              <a:t>Marketers may spend millions of dollars on elaborately conceived advertising campaigns, yet often what really makes up a consumer’s mind is not only simple but also free: a word-of-mouth recommendation from a trusted source.</a:t>
            </a:r>
          </a:p>
          <a:p>
            <a:pPr marL="171450" indent="-171450">
              <a:spcBef>
                <a:spcPct val="0"/>
              </a:spcBef>
              <a:buFontTx/>
              <a:buChar char="-"/>
              <a:defRPr/>
            </a:pPr>
            <a:endParaRPr lang="en-US" sz="1000" baseline="0" dirty="0" smtClean="0">
              <a:latin typeface="Arial" pitchFamily="34" charset="0"/>
            </a:endParaRPr>
          </a:p>
          <a:p>
            <a:pPr marL="171450" indent="-171450">
              <a:spcBef>
                <a:spcPct val="0"/>
              </a:spcBef>
              <a:buFontTx/>
              <a:buChar char="-"/>
              <a:defRPr/>
            </a:pPr>
            <a:r>
              <a:rPr lang="en-US" sz="1000" baseline="0" dirty="0" smtClean="0">
                <a:latin typeface="Arial" pitchFamily="34" charset="0"/>
              </a:rPr>
              <a:t>Peer testimonials at enrollment meetings</a:t>
            </a:r>
          </a:p>
          <a:p>
            <a:pPr marL="171450" indent="-171450">
              <a:spcBef>
                <a:spcPct val="0"/>
              </a:spcBef>
              <a:buFontTx/>
              <a:buChar char="-"/>
              <a:defRPr/>
            </a:pPr>
            <a:r>
              <a:rPr lang="en-US" sz="1000" baseline="0" dirty="0" smtClean="0">
                <a:latin typeface="Arial" pitchFamily="34" charset="0"/>
              </a:rPr>
              <a:t>Peer benchmarking – sponsors are like teenagers</a:t>
            </a:r>
          </a:p>
          <a:p>
            <a:pPr marL="171450" indent="-171450">
              <a:spcBef>
                <a:spcPct val="0"/>
              </a:spcBef>
              <a:buFontTx/>
              <a:buChar char="-"/>
              <a:defRPr/>
            </a:pPr>
            <a:r>
              <a:rPr lang="en-US" sz="1000" dirty="0" smtClean="0">
                <a:latin typeface="Arial" pitchFamily="34" charset="0"/>
              </a:rPr>
              <a:t>Putnam</a:t>
            </a:r>
            <a:r>
              <a:rPr lang="en-US" sz="1000" baseline="0" dirty="0" smtClean="0">
                <a:latin typeface="Arial" pitchFamily="34" charset="0"/>
              </a:rPr>
              <a:t> example.  </a:t>
            </a:r>
            <a:r>
              <a:rPr lang="en-US" sz="1000" dirty="0" smtClean="0">
                <a:latin typeface="Arial" pitchFamily="34" charset="0"/>
              </a:rPr>
              <a:t>	</a:t>
            </a:r>
            <a:endParaRPr lang="en-US" sz="1000" b="1" dirty="0" smtClean="0">
              <a:solidFill>
                <a:schemeClr val="accent2"/>
              </a:solidFill>
              <a:latin typeface="Arial"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pPr/>
              <a:t>8</a:t>
            </a:fld>
            <a:endParaRPr lang="en-US"/>
          </a:p>
        </p:txBody>
      </p:sp>
    </p:spTree>
    <p:extLst>
      <p:ext uri="{BB962C8B-B14F-4D97-AF65-F5344CB8AC3E}">
        <p14:creationId xmlns:p14="http://schemas.microsoft.com/office/powerpoint/2010/main" val="104053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pitchFamily="34" charset="0"/>
              </a:rPr>
              <a:t>Those are just a few attitudinal contrasts.  Now let’s shift our attention to financial differences, starting with contrasts</a:t>
            </a:r>
            <a:r>
              <a:rPr lang="en-US" baseline="0" dirty="0" smtClean="0">
                <a:latin typeface="Arial" pitchFamily="34" charset="0"/>
              </a:rPr>
              <a:t> in the deterioration of the retirement foundation over the past 10-20 years.  </a:t>
            </a:r>
            <a:r>
              <a:rPr lang="en-US" dirty="0" smtClean="0">
                <a:latin typeface="Arial" pitchFamily="34" charset="0"/>
              </a:rPr>
              <a:t/>
            </a:r>
            <a:br>
              <a:rPr lang="en-US" dirty="0" smtClean="0">
                <a:latin typeface="Arial" pitchFamily="34" charset="0"/>
              </a:rPr>
            </a:br>
            <a:endParaRPr lang="en-US" dirty="0" smtClean="0">
              <a:latin typeface="Arial" pitchFamily="34" charset="0"/>
            </a:endParaRPr>
          </a:p>
          <a:p>
            <a:pPr>
              <a:defRPr/>
            </a:pPr>
            <a:r>
              <a:rPr lang="en-US" b="0" u="sng" dirty="0" smtClean="0">
                <a:latin typeface="Arial" pitchFamily="34" charset="0"/>
              </a:rPr>
              <a:t>Baby Boomer Metaphor</a:t>
            </a:r>
            <a:r>
              <a:rPr lang="en-US" b="1" dirty="0" smtClean="0">
                <a:latin typeface="Arial" pitchFamily="34" charset="0"/>
              </a:rPr>
              <a:t>:</a:t>
            </a:r>
            <a:r>
              <a:rPr lang="en-US" dirty="0" smtClean="0">
                <a:latin typeface="Arial" pitchFamily="34" charset="0"/>
              </a:rPr>
              <a:t> Consider the house metaphor.  While the retirement income picture for all Baby Boomers isn’t certain, this generation can count on Social Security payments continuing in some fashion, and a number still have some form of a traditional pension.  And of course, they have the money they’ve saved in employer-sponsored retirement plans—and their own personal savings.</a:t>
            </a:r>
            <a:br>
              <a:rPr lang="en-US" dirty="0" smtClean="0">
                <a:latin typeface="Arial" pitchFamily="34" charset="0"/>
              </a:rPr>
            </a:br>
            <a:endParaRPr lang="en-US" dirty="0" smtClean="0">
              <a:latin typeface="Arial" pitchFamily="34" charset="0"/>
            </a:endParaRPr>
          </a:p>
          <a:p>
            <a:pPr>
              <a:defRPr/>
            </a:pPr>
            <a:r>
              <a:rPr lang="en-US" b="0" u="sng" dirty="0" smtClean="0">
                <a:latin typeface="Arial" pitchFamily="34" charset="0"/>
              </a:rPr>
              <a:t>Millennial Metaphor</a:t>
            </a:r>
            <a:r>
              <a:rPr lang="en-US" b="1" dirty="0" smtClean="0">
                <a:latin typeface="Arial" pitchFamily="34" charset="0"/>
              </a:rPr>
              <a:t>:</a:t>
            </a:r>
            <a:r>
              <a:rPr lang="en-US" dirty="0" smtClean="0">
                <a:latin typeface="Arial" pitchFamily="34" charset="0"/>
              </a:rPr>
              <a:t> Towers Watson analyzed</a:t>
            </a:r>
            <a:r>
              <a:rPr lang="en-US" baseline="0" dirty="0" smtClean="0">
                <a:latin typeface="Arial" pitchFamily="34" charset="0"/>
              </a:rPr>
              <a:t> the Fortune 500 companies who have offered a DB plan from 1998 through 2013.  In 1998, 299 of them had some form of DB plan (about 60%).  In 2013, that number had dwindled to 118 (about 24%).  </a:t>
            </a:r>
            <a:r>
              <a:rPr lang="en-US" dirty="0" smtClean="0">
                <a:latin typeface="Arial" pitchFamily="34" charset="0"/>
              </a:rPr>
              <a:t>The future of Social Security is far from secure, and for future generations in the private sector, a pension will be virtually unheard of.  As</a:t>
            </a:r>
            <a:r>
              <a:rPr lang="en-US" baseline="0" dirty="0" smtClean="0">
                <a:latin typeface="Arial" pitchFamily="34" charset="0"/>
              </a:rPr>
              <a:t> we mentioned at the beginning of the presentation, going forward, the DC plan is going to be counted on to shoulder the majority of the retirement income burden for future generations.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pPr/>
              <a:t>9</a:t>
            </a:fld>
            <a:endParaRPr lang="en-US"/>
          </a:p>
        </p:txBody>
      </p:sp>
    </p:spTree>
    <p:extLst>
      <p:ext uri="{BB962C8B-B14F-4D97-AF65-F5344CB8AC3E}">
        <p14:creationId xmlns:p14="http://schemas.microsoft.com/office/powerpoint/2010/main" val="2158048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 y="0"/>
            <a:ext cx="9143997"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756120" y="3619500"/>
            <a:ext cx="7702080" cy="1295400"/>
          </a:xfrm>
        </p:spPr>
        <p:txBody>
          <a:bodyPr anchor="t">
            <a:noAutofit/>
          </a:bodyPr>
          <a:lstStyle>
            <a:lvl1pPr>
              <a:lnSpc>
                <a:spcPct val="95000"/>
              </a:lnSpc>
              <a:defRPr sz="3600" cap="all" baseline="0">
                <a:solidFill>
                  <a:schemeClr val="accent2"/>
                </a:solidFill>
                <a:latin typeface="Arial Black" panose="020B0A04020102020204" pitchFamily="34" charset="0"/>
              </a:defRPr>
            </a:lvl1pPr>
          </a:lstStyle>
          <a:p>
            <a:r>
              <a:rPr lang="en-US" dirty="0" smtClean="0"/>
              <a:t>Second </a:t>
            </a:r>
            <a:r>
              <a:rPr lang="en-US" smtClean="0"/>
              <a:t>Line Title</a:t>
            </a:r>
            <a:endParaRPr lang="en-US" dirty="0"/>
          </a:p>
        </p:txBody>
      </p:sp>
      <p:sp>
        <p:nvSpPr>
          <p:cNvPr id="3" name="Subtitle 2"/>
          <p:cNvSpPr>
            <a:spLocks noGrp="1"/>
          </p:cNvSpPr>
          <p:nvPr>
            <p:ph type="subTitle" idx="1" hasCustomPrompt="1"/>
          </p:nvPr>
        </p:nvSpPr>
        <p:spPr>
          <a:xfrm>
            <a:off x="786600" y="4838700"/>
            <a:ext cx="6019800" cy="1577340"/>
          </a:xfrm>
        </p:spPr>
        <p:txBody>
          <a:bodyPr>
            <a:normAutofit/>
          </a:bodyPr>
          <a:lstStyle>
            <a:lvl1pPr marL="0" indent="0" algn="l">
              <a:lnSpc>
                <a:spcPct val="105000"/>
              </a:lnSpc>
              <a:spcBef>
                <a:spcPts val="0"/>
              </a:spcBef>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a:t>
            </a:r>
            <a:r>
              <a:rPr lang="en-US" smtClean="0"/>
              <a:t>) then </a:t>
            </a:r>
            <a:r>
              <a:rPr lang="en-US" dirty="0" smtClean="0"/>
              <a:t>Title</a:t>
            </a:r>
            <a:r>
              <a:rPr lang="en-US" smtClean="0"/>
              <a:t>, Company</a:t>
            </a:r>
            <a:endParaRPr lang="en-US" dirty="0"/>
          </a:p>
        </p:txBody>
      </p:sp>
      <p:sp>
        <p:nvSpPr>
          <p:cNvPr id="9" name="Text Placeholder 8"/>
          <p:cNvSpPr>
            <a:spLocks noGrp="1"/>
          </p:cNvSpPr>
          <p:nvPr>
            <p:ph type="body" sz="quarter" idx="10" hasCustomPrompt="1"/>
          </p:nvPr>
        </p:nvSpPr>
        <p:spPr>
          <a:xfrm>
            <a:off x="763740" y="2038350"/>
            <a:ext cx="7694460" cy="1524000"/>
          </a:xfrm>
        </p:spPr>
        <p:txBody>
          <a:bodyPr anchor="b">
            <a:normAutofit/>
          </a:bodyPr>
          <a:lstStyle>
            <a:lvl1pPr marL="0" indent="0">
              <a:lnSpc>
                <a:spcPct val="100000"/>
              </a:lnSpc>
              <a:buNone/>
              <a:defRPr sz="2400" baseline="0"/>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smtClean="0"/>
              <a:t>First Line Title</a:t>
            </a:r>
            <a:endParaRPr lang="en-US" dirty="0"/>
          </a:p>
        </p:txBody>
      </p:sp>
    </p:spTree>
    <p:extLst>
      <p:ext uri="{BB962C8B-B14F-4D97-AF65-F5344CB8AC3E}">
        <p14:creationId xmlns:p14="http://schemas.microsoft.com/office/powerpoint/2010/main" val="3628813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hort Quot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800" cap="all"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smtClean="0"/>
              <a:t>Short quote</a:t>
            </a:r>
            <a:endParaRPr lang="en-US" dirty="0" smtClean="0"/>
          </a:p>
          <a:p>
            <a:pPr lvl="1"/>
            <a:r>
              <a:rPr lang="en-US" dirty="0" smtClean="0"/>
              <a:t>Second 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7" name="Slide Number"/>
          <p:cNvSpPr txBox="1"/>
          <p:nvPr/>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smtClean="0">
              <a:solidFill>
                <a:schemeClr val="accent1"/>
              </a:solidFill>
              <a:latin typeface="+mj-lt"/>
              <a:ea typeface="+mn-ea"/>
              <a:cs typeface="+mn-cs"/>
            </a:endParaRPr>
          </a:p>
        </p:txBody>
      </p:sp>
    </p:spTree>
    <p:extLst>
      <p:ext uri="{BB962C8B-B14F-4D97-AF65-F5344CB8AC3E}">
        <p14:creationId xmlns:p14="http://schemas.microsoft.com/office/powerpoint/2010/main" val="23681241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ong Quot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400" cap="none"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smtClean="0"/>
              <a:t>Long quote</a:t>
            </a:r>
          </a:p>
          <a:p>
            <a:pPr lvl="1"/>
            <a:r>
              <a:rPr lang="en-US" smtClean="0"/>
              <a:t>Second </a:t>
            </a:r>
            <a:r>
              <a:rPr lang="en-US" dirty="0" smtClean="0"/>
              <a:t>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7" name="Slide Number"/>
          <p:cNvSpPr txBox="1"/>
          <p:nvPr/>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smtClean="0">
              <a:solidFill>
                <a:schemeClr val="accent1"/>
              </a:solidFill>
              <a:latin typeface="+mj-lt"/>
              <a:ea typeface="+mn-ea"/>
              <a:cs typeface="+mn-cs"/>
            </a:endParaRPr>
          </a:p>
        </p:txBody>
      </p:sp>
    </p:spTree>
    <p:extLst>
      <p:ext uri="{BB962C8B-B14F-4D97-AF65-F5344CB8AC3E}">
        <p14:creationId xmlns:p14="http://schemas.microsoft.com/office/powerpoint/2010/main" val="33774595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0"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4"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
        <p:nvSpPr>
          <p:cNvPr id="7" name="Slide Number"/>
          <p:cNvSpPr txBox="1"/>
          <p:nvPr/>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smtClean="0">
              <a:solidFill>
                <a:schemeClr val="accent1"/>
              </a:solidFill>
              <a:latin typeface="+mj-lt"/>
              <a:ea typeface="+mn-ea"/>
              <a:cs typeface="+mn-cs"/>
            </a:endParaRPr>
          </a:p>
        </p:txBody>
      </p:sp>
    </p:spTree>
    <p:extLst>
      <p:ext uri="{BB962C8B-B14F-4D97-AF65-F5344CB8AC3E}">
        <p14:creationId xmlns:p14="http://schemas.microsoft.com/office/powerpoint/2010/main" val="34187412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5" name="Slide Number"/>
          <p:cNvSpPr txBox="1"/>
          <p:nvPr/>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smtClean="0">
              <a:solidFill>
                <a:schemeClr val="accent1"/>
              </a:solidFill>
              <a:latin typeface="+mj-lt"/>
              <a:ea typeface="+mn-ea"/>
              <a:cs typeface="+mn-cs"/>
            </a:endParaRPr>
          </a:p>
        </p:txBody>
      </p:sp>
    </p:spTree>
    <p:extLst>
      <p:ext uri="{BB962C8B-B14F-4D97-AF65-F5344CB8AC3E}">
        <p14:creationId xmlns:p14="http://schemas.microsoft.com/office/powerpoint/2010/main" val="28446031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hidden">
          <a:xfrm>
            <a:off x="1" y="1"/>
            <a:ext cx="9143996" cy="685799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p:cNvSpPr txBox="1">
            <a:spLocks/>
          </p:cNvSpPr>
          <p:nvPr userDrawn="1"/>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mtClean="0"/>
              <a:t>THANK YOU.</a:t>
            </a:r>
            <a:endParaRPr lang="en-US" dirty="0"/>
          </a:p>
        </p:txBody>
      </p:sp>
    </p:spTree>
    <p:extLst>
      <p:ext uri="{BB962C8B-B14F-4D97-AF65-F5344CB8AC3E}">
        <p14:creationId xmlns:p14="http://schemas.microsoft.com/office/powerpoint/2010/main" val="36491970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hidden">
          <a:xfrm>
            <a:off x="1" y="1"/>
            <a:ext cx="9143996" cy="685799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756120" y="2976282"/>
            <a:ext cx="7702080"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Tree>
    <p:extLst>
      <p:ext uri="{BB962C8B-B14F-4D97-AF65-F5344CB8AC3E}">
        <p14:creationId xmlns:p14="http://schemas.microsoft.com/office/powerpoint/2010/main" val="33381917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 y="0"/>
            <a:ext cx="9143996" cy="685799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758952" y="2976282"/>
            <a:ext cx="7699248"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Tree>
    <p:extLst>
      <p:ext uri="{BB962C8B-B14F-4D97-AF65-F5344CB8AC3E}">
        <p14:creationId xmlns:p14="http://schemas.microsoft.com/office/powerpoint/2010/main" val="12593601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914759" y="281353"/>
            <a:ext cx="7467600" cy="743577"/>
          </a:xfrm>
        </p:spPr>
        <p:txBody>
          <a:bodyPr>
            <a:noAutofit/>
          </a:bodyPr>
          <a:lstStyle>
            <a:lvl1pPr>
              <a:defRPr sz="2200"/>
            </a:lvl1pPr>
          </a:lstStyle>
          <a:p>
            <a:r>
              <a:rPr lang="en-US" dirty="0" smtClean="0"/>
              <a:t>Click to edit Master title style</a:t>
            </a:r>
            <a:endParaRPr lang="en-US" dirty="0"/>
          </a:p>
        </p:txBody>
      </p:sp>
      <p:sp>
        <p:nvSpPr>
          <p:cNvPr id="3" name="Content Placeholder 2"/>
          <p:cNvSpPr>
            <a:spLocks noGrp="1"/>
          </p:cNvSpPr>
          <p:nvPr>
            <p:ph idx="1"/>
          </p:nvPr>
        </p:nvSpPr>
        <p:spPr>
          <a:xfrm>
            <a:off x="914759" y="1343563"/>
            <a:ext cx="7467600" cy="45262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4" hasCustomPrompt="1"/>
          </p:nvPr>
        </p:nvSpPr>
        <p:spPr>
          <a:xfrm>
            <a:off x="914759" y="1023523"/>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6" name="Text Placeholder 7"/>
          <p:cNvSpPr>
            <a:spLocks noGrp="1"/>
          </p:cNvSpPr>
          <p:nvPr>
            <p:ph type="body" sz="quarter" idx="13" hasCustomPrompt="1"/>
          </p:nvPr>
        </p:nvSpPr>
        <p:spPr>
          <a:xfrm>
            <a:off x="914759" y="6025291"/>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1024189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600" y="289013"/>
            <a:ext cx="7467600" cy="740664"/>
          </a:xfrm>
        </p:spPr>
        <p:txBody>
          <a:bodyPr>
            <a:noAutofit/>
          </a:bodyPr>
          <a:lstStyle>
            <a:lvl1pPr>
              <a:defRPr sz="2600" baseline="0"/>
            </a:lvl1pPr>
          </a:lstStyle>
          <a:p>
            <a:r>
              <a:rPr lang="en-US" smtClean="0"/>
              <a:t>Content with Subhead</a:t>
            </a:r>
            <a:endParaRPr lang="en-US" dirty="0"/>
          </a:p>
        </p:txBody>
      </p:sp>
      <p:sp>
        <p:nvSpPr>
          <p:cNvPr id="3" name="Content Placeholder 2"/>
          <p:cNvSpPr>
            <a:spLocks noGrp="1"/>
          </p:cNvSpPr>
          <p:nvPr>
            <p:ph idx="1"/>
          </p:nvPr>
        </p:nvSpPr>
        <p:spPr>
          <a:xfrm>
            <a:off x="990600" y="1981200"/>
            <a:ext cx="7467600" cy="39166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7"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5" name="Text Placeholder 4"/>
          <p:cNvSpPr>
            <a:spLocks noGrp="1"/>
          </p:cNvSpPr>
          <p:nvPr>
            <p:ph type="body" sz="quarter" idx="15" hasCustomPrompt="1"/>
          </p:nvPr>
        </p:nvSpPr>
        <p:spPr>
          <a:xfrm>
            <a:off x="990600" y="1371600"/>
            <a:ext cx="7467600" cy="409575"/>
          </a:xfrm>
        </p:spPr>
        <p:txBody>
          <a:bodyPr>
            <a:normAutofit/>
          </a:bodyPr>
          <a:lstStyle>
            <a:lvl1pPr marL="0" indent="0">
              <a:buNone/>
              <a:defRPr sz="1400" b="0" cap="all" baseline="0">
                <a:solidFill>
                  <a:schemeClr val="tx2"/>
                </a:solidFill>
                <a:latin typeface="+mj-lt"/>
              </a:defRPr>
            </a:lvl1pPr>
          </a:lstStyle>
          <a:p>
            <a:pPr lvl="0"/>
            <a:r>
              <a:rPr lang="en-US" smtClean="0"/>
              <a:t>subhead</a:t>
            </a:r>
            <a:endParaRPr lang="en-US"/>
          </a:p>
        </p:txBody>
      </p:sp>
      <p:sp>
        <p:nvSpPr>
          <p:cNvPr id="10" name="Slide Number"/>
          <p:cNvSpPr txBox="1"/>
          <p:nvPr userDrawn="1"/>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smtClean="0">
              <a:solidFill>
                <a:schemeClr val="accent1"/>
              </a:solidFill>
              <a:latin typeface="+mj-lt"/>
              <a:ea typeface="+mn-ea"/>
              <a:cs typeface="+mn-cs"/>
            </a:endParaRPr>
          </a:p>
        </p:txBody>
      </p:sp>
    </p:spTree>
    <p:extLst>
      <p:ext uri="{BB962C8B-B14F-4D97-AF65-F5344CB8AC3E}">
        <p14:creationId xmlns:p14="http://schemas.microsoft.com/office/powerpoint/2010/main" val="26559796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68910"/>
            <a:ext cx="3547872" cy="45445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910328" y="1368910"/>
            <a:ext cx="3547872" cy="4542529"/>
          </a:xfrm>
          <a:ln>
            <a:noFill/>
          </a:ln>
        </p:spPr>
        <p:txBody>
          <a:bodyPr>
            <a:normAutofit/>
          </a:bodyPr>
          <a:lstStyle>
            <a:lvl1pPr>
              <a:buClr>
                <a:schemeClr val="accent2"/>
              </a:buClr>
              <a:defRPr sz="2000"/>
            </a:lvl1pPr>
            <a:lvl2pPr marL="682625" indent="-285750">
              <a:defRPr sz="1800"/>
            </a:lvl2pPr>
            <a:lvl3pPr marL="974725" indent="-228600">
              <a:defRPr sz="1400"/>
            </a:lvl3pPr>
            <a:lvl4pPr marL="1257300" indent="-228600">
              <a:defRPr sz="1400"/>
            </a:lvl4pPr>
            <a:lvl5pPr marL="1257300" indent="0">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
        <p:nvSpPr>
          <p:cNvPr id="9" name="Slide Number"/>
          <p:cNvSpPr txBox="1"/>
          <p:nvPr userDrawn="1"/>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smtClean="0">
              <a:solidFill>
                <a:schemeClr val="accent1"/>
              </a:solidFill>
              <a:latin typeface="+mj-lt"/>
              <a:ea typeface="+mn-ea"/>
              <a:cs typeface="+mn-cs"/>
            </a:endParaRPr>
          </a:p>
        </p:txBody>
      </p:sp>
    </p:spTree>
    <p:extLst>
      <p:ext uri="{BB962C8B-B14F-4D97-AF65-F5344CB8AC3E}">
        <p14:creationId xmlns:p14="http://schemas.microsoft.com/office/powerpoint/2010/main" val="3070856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Stacke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70660"/>
            <a:ext cx="7467600" cy="2133600"/>
          </a:xfrm>
          <a:ln>
            <a:noFill/>
          </a:ln>
        </p:spPr>
        <p:txBody>
          <a:bodyPr/>
          <a:lstStyle>
            <a:lvl1pPr marL="342900" indent="-342900">
              <a:lnSpc>
                <a:spcPct val="105000"/>
              </a:lnSpc>
              <a:buClr>
                <a:schemeClr val="accent2"/>
              </a:buClr>
              <a:defRPr/>
            </a:lvl1pPr>
            <a:lvl2pPr>
              <a:lnSpc>
                <a:spcPct val="105000"/>
              </a:lnSpc>
              <a:buClr>
                <a:schemeClr val="accent4"/>
              </a:buClr>
              <a:defRPr/>
            </a:lvl2pPr>
            <a:lvl3pPr>
              <a:lnSpc>
                <a:spcPct val="105000"/>
              </a:lnSpc>
              <a:buClr>
                <a:schemeClr val="accent4"/>
              </a:buClr>
              <a:defRPr/>
            </a:lvl3pPr>
            <a:lvl4pPr>
              <a:lnSpc>
                <a:spcPct val="105000"/>
              </a:lnSpc>
              <a:buClr>
                <a:schemeClr val="accent4"/>
              </a:buClr>
              <a:defRPr/>
            </a:lvl4pPr>
            <a:lvl5pPr>
              <a:lnSpc>
                <a:spcPct val="105000"/>
              </a:lnSpc>
              <a:buClr>
                <a:schemeClr val="accent4"/>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990600" y="3782501"/>
            <a:ext cx="7467600" cy="2130937"/>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
        <p:nvSpPr>
          <p:cNvPr id="9" name="Slide Number"/>
          <p:cNvSpPr txBox="1"/>
          <p:nvPr userDrawn="1"/>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smtClean="0">
              <a:solidFill>
                <a:schemeClr val="accent1"/>
              </a:solidFill>
              <a:latin typeface="+mj-lt"/>
              <a:ea typeface="+mn-ea"/>
              <a:cs typeface="+mn-cs"/>
            </a:endParaRPr>
          </a:p>
        </p:txBody>
      </p:sp>
    </p:spTree>
    <p:extLst>
      <p:ext uri="{BB962C8B-B14F-4D97-AF65-F5344CB8AC3E}">
        <p14:creationId xmlns:p14="http://schemas.microsoft.com/office/powerpoint/2010/main" val="39046174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peaker Bi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33900" y="1600200"/>
            <a:ext cx="3924300" cy="2172018"/>
          </a:xfrm>
          <a:ln>
            <a:noFill/>
          </a:ln>
        </p:spPr>
        <p:txBody>
          <a:bodyPr>
            <a:normAutofit/>
          </a:bodyPr>
          <a:lstStyle>
            <a:lvl1pPr marL="0" indent="0">
              <a:lnSpc>
                <a:spcPct val="108000"/>
              </a:lnSpc>
              <a:spcBef>
                <a:spcPts val="1200"/>
              </a:spcBef>
              <a:buClr>
                <a:schemeClr val="accent2"/>
              </a:buClr>
              <a:buNone/>
              <a:defRPr sz="1400"/>
            </a:lvl1pPr>
            <a:lvl2pPr marL="457200" indent="0">
              <a:lnSpc>
                <a:spcPct val="105000"/>
              </a:lnSpc>
              <a:buClr>
                <a:schemeClr val="accent4"/>
              </a:buClr>
              <a:buNone/>
              <a:defRPr sz="1400"/>
            </a:lvl2pPr>
            <a:lvl3pPr marL="914400" indent="0">
              <a:lnSpc>
                <a:spcPct val="105000"/>
              </a:lnSpc>
              <a:buClr>
                <a:schemeClr val="accent4"/>
              </a:buClr>
              <a:buNone/>
              <a:defRPr sz="1400"/>
            </a:lvl3pPr>
            <a:lvl4pPr marL="1371600" indent="0">
              <a:lnSpc>
                <a:spcPct val="105000"/>
              </a:lnSpc>
              <a:buClr>
                <a:schemeClr val="accent4"/>
              </a:buClr>
              <a:buNone/>
              <a:defRPr sz="1400"/>
            </a:lvl4pPr>
            <a:lvl5pPr marL="1828800" indent="0">
              <a:lnSpc>
                <a:spcPct val="105000"/>
              </a:lnSpc>
              <a:buClr>
                <a:schemeClr val="accent4"/>
              </a:buClr>
              <a:buFont typeface="Arial" panose="020B0604020202020204" pitchFamily="34" charset="0"/>
              <a:buNone/>
              <a:defRPr sz="1400"/>
            </a:lvl5pPr>
          </a:lstStyle>
          <a:p>
            <a:pPr lvl="0"/>
            <a:r>
              <a:rPr lang="en-US" smtClean="0"/>
              <a:t>Speaker bio</a:t>
            </a:r>
            <a:endParaRPr lang="en-US" dirty="0" smtClean="0"/>
          </a:p>
        </p:txBody>
      </p:sp>
      <p:sp>
        <p:nvSpPr>
          <p:cNvPr id="11" name="Content Placeholder 10"/>
          <p:cNvSpPr>
            <a:spLocks noGrp="1"/>
          </p:cNvSpPr>
          <p:nvPr>
            <p:ph sz="quarter" idx="14" hasCustomPrompt="1"/>
          </p:nvPr>
        </p:nvSpPr>
        <p:spPr>
          <a:xfrm>
            <a:off x="4533900" y="3995928"/>
            <a:ext cx="3924300" cy="2172018"/>
          </a:xfrm>
          <a:ln>
            <a:noFill/>
          </a:ln>
        </p:spPr>
        <p:txBody>
          <a:bodyPr>
            <a:normAutofit/>
          </a:bodyPr>
          <a:lstStyle>
            <a:lvl1pPr marL="0" indent="0">
              <a:lnSpc>
                <a:spcPct val="108000"/>
              </a:lnSpc>
              <a:spcBef>
                <a:spcPts val="1200"/>
              </a:spcBef>
              <a:buNone/>
              <a:defRPr sz="1400"/>
            </a:lvl1pPr>
            <a:lvl2pPr marL="457200" indent="0">
              <a:buNone/>
              <a:defRPr sz="1400"/>
            </a:lvl2pPr>
            <a:lvl3pPr marL="914400" indent="0">
              <a:buNone/>
              <a:defRPr sz="1400"/>
            </a:lvl3pPr>
            <a:lvl4pPr marL="1371600" indent="0">
              <a:buNone/>
              <a:defRPr sz="1400"/>
            </a:lvl4pPr>
            <a:lvl5pPr marL="1828800" indent="0">
              <a:buFont typeface="Arial" panose="020B0604020202020204" pitchFamily="34" charset="0"/>
              <a:buNone/>
              <a:defRPr sz="1400"/>
            </a:lvl5pPr>
          </a:lstStyle>
          <a:p>
            <a:pPr lvl="0"/>
            <a:r>
              <a:rPr lang="en-US" smtClean="0"/>
              <a:t>Speaker bio</a:t>
            </a:r>
            <a:endParaRPr lang="en-US" dirty="0" smtClean="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smtClean="0"/>
              <a:t>Speaker Bios</a:t>
            </a:r>
            <a:endParaRPr lang="en-US" dirty="0"/>
          </a:p>
        </p:txBody>
      </p:sp>
      <p:sp>
        <p:nvSpPr>
          <p:cNvPr id="10" name="Picture Placeholder 4"/>
          <p:cNvSpPr>
            <a:spLocks noGrp="1"/>
          </p:cNvSpPr>
          <p:nvPr>
            <p:ph type="pic" sz="quarter" idx="16" hasCustomPrompt="1"/>
          </p:nvPr>
        </p:nvSpPr>
        <p:spPr>
          <a:xfrm>
            <a:off x="990600" y="1828800"/>
            <a:ext cx="914400" cy="914400"/>
          </a:xfrm>
        </p:spPr>
        <p:txBody>
          <a:bodyPr>
            <a:normAutofit/>
          </a:bodyPr>
          <a:lstStyle>
            <a:lvl1pPr marL="0" indent="0">
              <a:buNone/>
              <a:defRPr sz="1050"/>
            </a:lvl1pPr>
          </a:lstStyle>
          <a:p>
            <a:r>
              <a:rPr lang="en-US" smtClean="0"/>
              <a:t>Click on icon to add headshot</a:t>
            </a:r>
            <a:endParaRPr lang="en-US"/>
          </a:p>
        </p:txBody>
      </p:sp>
      <p:sp>
        <p:nvSpPr>
          <p:cNvPr id="16" name="Text Placeholder 7"/>
          <p:cNvSpPr>
            <a:spLocks noGrp="1"/>
          </p:cNvSpPr>
          <p:nvPr>
            <p:ph type="body" sz="quarter" idx="17" hasCustomPrompt="1"/>
          </p:nvPr>
        </p:nvSpPr>
        <p:spPr>
          <a:xfrm>
            <a:off x="2079625" y="1783080"/>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Name LastName</a:t>
            </a:r>
            <a:endParaRPr lang="en-US"/>
          </a:p>
        </p:txBody>
      </p:sp>
      <p:sp>
        <p:nvSpPr>
          <p:cNvPr id="17" name="Text Placeholder 7"/>
          <p:cNvSpPr>
            <a:spLocks noGrp="1"/>
          </p:cNvSpPr>
          <p:nvPr>
            <p:ph type="body" sz="quarter" idx="18" hasCustomPrompt="1"/>
          </p:nvPr>
        </p:nvSpPr>
        <p:spPr>
          <a:xfrm>
            <a:off x="2079625" y="2368296"/>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Title, Organization</a:t>
            </a:r>
            <a:endParaRPr lang="en-US"/>
          </a:p>
        </p:txBody>
      </p:sp>
      <p:sp>
        <p:nvSpPr>
          <p:cNvPr id="18" name="Picture Placeholder 4"/>
          <p:cNvSpPr>
            <a:spLocks noGrp="1"/>
          </p:cNvSpPr>
          <p:nvPr>
            <p:ph type="pic" sz="quarter" idx="19" hasCustomPrompt="1"/>
          </p:nvPr>
        </p:nvSpPr>
        <p:spPr>
          <a:xfrm>
            <a:off x="990600" y="4224528"/>
            <a:ext cx="914400" cy="914400"/>
          </a:xfrm>
        </p:spPr>
        <p:txBody>
          <a:bodyPr>
            <a:normAutofit/>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050"/>
            </a:lvl1pPr>
          </a:lstStyle>
          <a:p>
            <a:r>
              <a:rPr lang="en-US" smtClean="0"/>
              <a:t>Click on icon to add headshot</a:t>
            </a:r>
          </a:p>
        </p:txBody>
      </p:sp>
      <p:sp>
        <p:nvSpPr>
          <p:cNvPr id="19" name="Text Placeholder 7"/>
          <p:cNvSpPr>
            <a:spLocks noGrp="1"/>
          </p:cNvSpPr>
          <p:nvPr>
            <p:ph type="body" sz="quarter" idx="20" hasCustomPrompt="1"/>
          </p:nvPr>
        </p:nvSpPr>
        <p:spPr>
          <a:xfrm>
            <a:off x="2079625" y="4178808"/>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Name LastName</a:t>
            </a:r>
            <a:endParaRPr lang="en-US"/>
          </a:p>
        </p:txBody>
      </p:sp>
      <p:sp>
        <p:nvSpPr>
          <p:cNvPr id="20" name="Text Placeholder 7"/>
          <p:cNvSpPr>
            <a:spLocks noGrp="1"/>
          </p:cNvSpPr>
          <p:nvPr>
            <p:ph type="body" sz="quarter" idx="21" hasCustomPrompt="1"/>
          </p:nvPr>
        </p:nvSpPr>
        <p:spPr>
          <a:xfrm>
            <a:off x="2079625" y="4764024"/>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Title, Organization</a:t>
            </a:r>
            <a:endParaRPr lang="en-US"/>
          </a:p>
        </p:txBody>
      </p:sp>
      <p:cxnSp>
        <p:nvCxnSpPr>
          <p:cNvPr id="21" name="Straight Connector 20"/>
          <p:cNvCxnSpPr/>
          <p:nvPr/>
        </p:nvCxnSpPr>
        <p:spPr>
          <a:xfrm>
            <a:off x="990600" y="1636640"/>
            <a:ext cx="3223260"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lide Number"/>
          <p:cNvSpPr txBox="1"/>
          <p:nvPr/>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smtClean="0">
              <a:solidFill>
                <a:schemeClr val="accent1"/>
              </a:solidFill>
              <a:latin typeface="+mj-lt"/>
              <a:ea typeface="+mn-ea"/>
              <a:cs typeface="+mn-cs"/>
            </a:endParaRPr>
          </a:p>
        </p:txBody>
      </p:sp>
    </p:spTree>
    <p:extLst>
      <p:ext uri="{BB962C8B-B14F-4D97-AF65-F5344CB8AC3E}">
        <p14:creationId xmlns:p14="http://schemas.microsoft.com/office/powerpoint/2010/main" val="994953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s with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53671"/>
            <a:ext cx="3547872" cy="45597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4" name="Content Placeholder 10"/>
          <p:cNvSpPr>
            <a:spLocks noGrp="1" noChangeAspect="1"/>
          </p:cNvSpPr>
          <p:nvPr>
            <p:ph sz="quarter" idx="14" hasCustomPrompt="1"/>
          </p:nvPr>
        </p:nvSpPr>
        <p:spPr>
          <a:xfrm>
            <a:off x="4892040" y="1371600"/>
            <a:ext cx="3566160" cy="3566160"/>
          </a:xfrm>
          <a:ln>
            <a:noFill/>
          </a:ln>
        </p:spPr>
        <p:txBody>
          <a:bodyPr>
            <a:noAutofit/>
          </a:bodyPr>
          <a:lstStyle>
            <a:lvl1pPr marL="0" indent="0">
              <a:buNone/>
              <a:defRPr sz="2400" baseline="0"/>
            </a:lvl1pPr>
          </a:lstStyle>
          <a:p>
            <a:pPr lvl="0"/>
            <a:r>
              <a:rPr lang="en-US" dirty="0" smtClean="0"/>
              <a:t>Click on photo icon below to add photo</a:t>
            </a:r>
            <a:endParaRPr lang="en-US" dirty="0"/>
          </a:p>
        </p:txBody>
      </p:sp>
      <p:sp>
        <p:nvSpPr>
          <p:cNvPr id="16"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smtClean="0"/>
              <a:t>Bullets with Photo</a:t>
            </a:r>
            <a:endParaRPr lang="en-US" dirty="0"/>
          </a:p>
        </p:txBody>
      </p:sp>
      <p:sp>
        <p:nvSpPr>
          <p:cNvPr id="8" name="Slide Number"/>
          <p:cNvSpPr txBox="1"/>
          <p:nvPr/>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smtClean="0">
              <a:solidFill>
                <a:schemeClr val="accent1"/>
              </a:solidFill>
              <a:latin typeface="+mj-lt"/>
              <a:ea typeface="+mn-ea"/>
              <a:cs typeface="+mn-cs"/>
            </a:endParaRPr>
          </a:p>
        </p:txBody>
      </p:sp>
    </p:spTree>
    <p:extLst>
      <p:ext uri="{BB962C8B-B14F-4D97-AF65-F5344CB8AC3E}">
        <p14:creationId xmlns:p14="http://schemas.microsoft.com/office/powerpoint/2010/main" val="738997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96662" y="260976"/>
            <a:ext cx="7540752" cy="741915"/>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06494" y="1371600"/>
            <a:ext cx="7467601" cy="48768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877261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13"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200" kern="1200" cap="all" baseline="0">
          <a:solidFill>
            <a:schemeClr val="accent2"/>
          </a:solidFill>
          <a:latin typeface="+mj-lt"/>
          <a:ea typeface="+mj-ea"/>
          <a:cs typeface="+mj-cs"/>
        </a:defRPr>
      </a:lvl1pPr>
    </p:titleStyle>
    <p:body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1.xml"/><Relationship Id="rId7"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5.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5219700" y="5829300"/>
            <a:ext cx="3028950" cy="584775"/>
          </a:xfrm>
          <a:prstGeom prst="rect">
            <a:avLst/>
          </a:prstGeom>
          <a:noFill/>
        </p:spPr>
        <p:txBody>
          <a:bodyPr wrap="square" lIns="0" tIns="0" rIns="0" bIns="0" rtlCol="0">
            <a:spAutoFit/>
          </a:bodyPr>
          <a:lstStyle/>
          <a:p>
            <a:pPr>
              <a:spcAft>
                <a:spcPts val="1000"/>
              </a:spcAft>
              <a:buClr>
                <a:schemeClr val="accent2"/>
              </a:buClr>
            </a:pPr>
            <a:r>
              <a:rPr lang="en-US" sz="1400" dirty="0" smtClean="0"/>
              <a:t>Brad Vaughan</a:t>
            </a:r>
            <a:br>
              <a:rPr lang="en-US" sz="1400" dirty="0" smtClean="0"/>
            </a:br>
            <a:r>
              <a:rPr lang="en-US" sz="1200" dirty="0" smtClean="0"/>
              <a:t>Vice President – DCIO Sales Consultant</a:t>
            </a:r>
            <a:br>
              <a:rPr lang="en-US" sz="1200" dirty="0" smtClean="0"/>
            </a:br>
            <a:r>
              <a:rPr lang="en-US" sz="1200" dirty="0" smtClean="0"/>
              <a:t>November 11, 2015</a:t>
            </a:r>
            <a:endParaRPr lang="en-US" sz="1200" dirty="0"/>
          </a:p>
        </p:txBody>
      </p:sp>
    </p:spTree>
    <p:extLst>
      <p:ext uri="{BB962C8B-B14F-4D97-AF65-F5344CB8AC3E}">
        <p14:creationId xmlns:p14="http://schemas.microsoft.com/office/powerpoint/2010/main" val="2860030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5316"/>
          <a:stretch/>
        </p:blipFill>
        <p:spPr>
          <a:xfrm>
            <a:off x="521993" y="2503275"/>
            <a:ext cx="2532706" cy="4078068"/>
          </a:xfrm>
          <a:prstGeom prst="rect">
            <a:avLst/>
          </a:prstGeom>
          <a:effectLst>
            <a:outerShdw blurRad="76200" dist="38100" algn="ctr" rotWithShape="0">
              <a:srgbClr val="000000">
                <a:alpha val="44000"/>
              </a:srgbClr>
            </a:outerShdw>
          </a:effectLst>
        </p:spPr>
      </p:pic>
      <p:sp>
        <p:nvSpPr>
          <p:cNvPr id="7" name="Rounded Rectangle 6"/>
          <p:cNvSpPr/>
          <p:nvPr/>
        </p:nvSpPr>
        <p:spPr>
          <a:xfrm>
            <a:off x="3718732" y="3183651"/>
            <a:ext cx="1245994" cy="512467"/>
          </a:xfrm>
          <a:prstGeom prst="roundRect">
            <a:avLst>
              <a:gd name="adj" fmla="val 0"/>
            </a:avLst>
          </a:prstGeom>
          <a:solidFill>
            <a:schemeClr val="accent3"/>
          </a:solidFill>
          <a:ln>
            <a:noFill/>
          </a:ln>
          <a:effectLst>
            <a:outerShdw blurRad="76200" dist="381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600" dirty="0" smtClean="0"/>
              <a:t>SALARY</a:t>
            </a:r>
          </a:p>
        </p:txBody>
      </p:sp>
      <p:sp>
        <p:nvSpPr>
          <p:cNvPr id="8" name="Rounded Rectangle 7"/>
          <p:cNvSpPr/>
          <p:nvPr/>
        </p:nvSpPr>
        <p:spPr>
          <a:xfrm>
            <a:off x="5158155" y="3177349"/>
            <a:ext cx="1977849" cy="512467"/>
          </a:xfrm>
          <a:prstGeom prst="roundRect">
            <a:avLst>
              <a:gd name="adj" fmla="val 0"/>
            </a:avLst>
          </a:prstGeom>
          <a:solidFill>
            <a:schemeClr val="accent3"/>
          </a:solidFill>
          <a:ln>
            <a:noFill/>
          </a:ln>
          <a:effectLst>
            <a:outerShdw blurRad="76200" dist="381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600" dirty="0" smtClean="0"/>
              <a:t>UNEMPLOYMENT</a:t>
            </a:r>
          </a:p>
        </p:txBody>
      </p:sp>
      <p:sp>
        <p:nvSpPr>
          <p:cNvPr id="10" name="Rounded Rectangle 9"/>
          <p:cNvSpPr/>
          <p:nvPr/>
        </p:nvSpPr>
        <p:spPr>
          <a:xfrm>
            <a:off x="7308502" y="3177348"/>
            <a:ext cx="983062" cy="512467"/>
          </a:xfrm>
          <a:prstGeom prst="roundRect">
            <a:avLst>
              <a:gd name="adj" fmla="val 0"/>
            </a:avLst>
          </a:prstGeom>
          <a:solidFill>
            <a:schemeClr val="accent3"/>
          </a:solidFill>
          <a:ln>
            <a:noFill/>
          </a:ln>
          <a:effectLst>
            <a:outerShdw blurRad="76200" dist="381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600" dirty="0" smtClean="0"/>
              <a:t>DEBT</a:t>
            </a:r>
          </a:p>
        </p:txBody>
      </p:sp>
      <p:sp>
        <p:nvSpPr>
          <p:cNvPr id="13" name="Down Arrow 12"/>
          <p:cNvSpPr/>
          <p:nvPr/>
        </p:nvSpPr>
        <p:spPr>
          <a:xfrm>
            <a:off x="3974961" y="965077"/>
            <a:ext cx="715109" cy="3577232"/>
          </a:xfrm>
          <a:prstGeom prst="downArrow">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14" name="Down Arrow 13"/>
          <p:cNvSpPr/>
          <p:nvPr/>
        </p:nvSpPr>
        <p:spPr>
          <a:xfrm rot="10800000">
            <a:off x="5714999" y="2912165"/>
            <a:ext cx="715109" cy="3669178"/>
          </a:xfrm>
          <a:prstGeom prst="downArrow">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15" name="Down Arrow 14"/>
          <p:cNvSpPr/>
          <p:nvPr/>
        </p:nvSpPr>
        <p:spPr>
          <a:xfrm rot="10800000">
            <a:off x="7442479" y="2912165"/>
            <a:ext cx="715109" cy="3669178"/>
          </a:xfrm>
          <a:prstGeom prst="downArrow">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2" name="Title 1"/>
          <p:cNvSpPr>
            <a:spLocks noGrp="1"/>
          </p:cNvSpPr>
          <p:nvPr>
            <p:ph type="title"/>
          </p:nvPr>
        </p:nvSpPr>
        <p:spPr>
          <a:xfrm>
            <a:off x="914757" y="271196"/>
            <a:ext cx="8372462" cy="743577"/>
          </a:xfrm>
        </p:spPr>
        <p:txBody>
          <a:bodyPr/>
          <a:lstStyle/>
          <a:p>
            <a:pPr>
              <a:tabLst>
                <a:tab pos="3886200" algn="l"/>
              </a:tabLst>
            </a:pPr>
            <a:r>
              <a:rPr lang="en-US" dirty="0"/>
              <a:t>And There are Major Impediments to Saving</a:t>
            </a:r>
          </a:p>
        </p:txBody>
      </p:sp>
    </p:spTree>
    <p:extLst>
      <p:ext uri="{BB962C8B-B14F-4D97-AF65-F5344CB8AC3E}">
        <p14:creationId xmlns:p14="http://schemas.microsoft.com/office/powerpoint/2010/main" val="420215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42" presetClass="path" presetSubtype="0" accel="50000" decel="50000" fill="hold" grpId="0" nodeType="withEffect">
                                  <p:stCondLst>
                                    <p:cond delay="0"/>
                                  </p:stCondLst>
                                  <p:childTnLst>
                                    <p:animMotion origin="layout" path="M 3.61111E-6 1.11111E-6 L 3.61111E-6 0.21366 " pathEditMode="relative" rAng="0" ptsTypes="AA">
                                      <p:cBhvr>
                                        <p:cTn id="9" dur="1000" fill="hold"/>
                                        <p:tgtEl>
                                          <p:spTgt spid="7"/>
                                        </p:tgtEl>
                                        <p:attrNameLst>
                                          <p:attrName>ppt_x</p:attrName>
                                          <p:attrName>ppt_y</p:attrName>
                                        </p:attrNameLst>
                                      </p:cBhvr>
                                      <p:rCtr x="0" y="10671"/>
                                    </p:animMotion>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1000"/>
                                        <p:tgtEl>
                                          <p:spTgt spid="14"/>
                                        </p:tgtEl>
                                      </p:cBhvr>
                                    </p:animEffect>
                                  </p:childTnLst>
                                </p:cTn>
                              </p:par>
                              <p:par>
                                <p:cTn id="14" presetID="42" presetClass="path" presetSubtype="0" accel="50000" decel="50000" fill="hold" grpId="0" nodeType="withEffect">
                                  <p:stCondLst>
                                    <p:cond delay="0"/>
                                  </p:stCondLst>
                                  <p:childTnLst>
                                    <p:animMotion origin="layout" path="M -2.22222E-6 -2.96296E-6 L -2.22222E-6 -0.12916 " pathEditMode="relative" rAng="0" ptsTypes="AA">
                                      <p:cBhvr>
                                        <p:cTn id="15" dur="1250" fill="hold"/>
                                        <p:tgtEl>
                                          <p:spTgt spid="8"/>
                                        </p:tgtEl>
                                        <p:attrNameLst>
                                          <p:attrName>ppt_x</p:attrName>
                                          <p:attrName>ppt_y</p:attrName>
                                        </p:attrNameLst>
                                      </p:cBhvr>
                                      <p:rCtr x="0" y="-6458"/>
                                    </p:animMotion>
                                  </p:childTnLst>
                                </p:cTn>
                              </p:par>
                            </p:childTnLst>
                          </p:cTn>
                        </p:par>
                        <p:par>
                          <p:cTn id="16" fill="hold">
                            <p:stCondLst>
                              <p:cond delay="225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1000"/>
                                        <p:tgtEl>
                                          <p:spTgt spid="15"/>
                                        </p:tgtEl>
                                      </p:cBhvr>
                                    </p:animEffect>
                                  </p:childTnLst>
                                </p:cTn>
                              </p:par>
                              <p:par>
                                <p:cTn id="20" presetID="42" presetClass="path" presetSubtype="0" accel="50000" decel="50000" fill="hold" grpId="0" nodeType="withEffect">
                                  <p:stCondLst>
                                    <p:cond delay="0"/>
                                  </p:stCondLst>
                                  <p:childTnLst>
                                    <p:animMotion origin="layout" path="M -1.38889E-6 -2.96296E-6 L -1.38889E-6 -0.12916 " pathEditMode="relative" rAng="0" ptsTypes="AA">
                                      <p:cBhvr>
                                        <p:cTn id="21" dur="1250" fill="hold"/>
                                        <p:tgtEl>
                                          <p:spTgt spid="10"/>
                                        </p:tgtEl>
                                        <p:attrNameLst>
                                          <p:attrName>ppt_x</p:attrName>
                                          <p:attrName>ppt_y</p:attrName>
                                        </p:attrNameLst>
                                      </p:cBhvr>
                                      <p:rCtr x="0" y="-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p:cNvGraphicFramePr>
            <a:graphicFrameLocks/>
          </p:cNvGraphicFramePr>
          <p:nvPr>
            <p:extLst>
              <p:ext uri="{D42A27DB-BD31-4B8C-83A1-F6EECF244321}">
                <p14:modId xmlns:p14="http://schemas.microsoft.com/office/powerpoint/2010/main" val="3232266405"/>
              </p:ext>
            </p:extLst>
          </p:nvPr>
        </p:nvGraphicFramePr>
        <p:xfrm>
          <a:off x="860980" y="1685925"/>
          <a:ext cx="8089900" cy="4403725"/>
        </p:xfrm>
        <a:graphic>
          <a:graphicData uri="http://schemas.openxmlformats.org/presentationml/2006/ole">
            <mc:AlternateContent xmlns:mc="http://schemas.openxmlformats.org/markup-compatibility/2006">
              <mc:Choice xmlns:v="urn:schemas-microsoft-com:vml" Requires="v">
                <p:oleObj spid="_x0000_s1139" name="Worksheet" r:id="rId5" imgW="8763113" imgH="4771930" progId="Excel.Sheet.8">
                  <p:embed/>
                </p:oleObj>
              </mc:Choice>
              <mc:Fallback>
                <p:oleObj name="Worksheet" r:id="rId5" imgW="8763113" imgH="4771930" progId="Excel.Sheet.8">
                  <p:embed/>
                  <p:pic>
                    <p:nvPicPr>
                      <p:cNvPr id="0" name="Chart 4"/>
                      <p:cNvPicPr>
                        <a:picLocks noChangeArrowheads="1"/>
                      </p:cNvPicPr>
                      <p:nvPr/>
                    </p:nvPicPr>
                    <p:blipFill>
                      <a:blip r:embed="rId6"/>
                      <a:srcRect/>
                      <a:stretch>
                        <a:fillRect/>
                      </a:stretch>
                    </p:blipFill>
                    <p:spPr bwMode="auto">
                      <a:xfrm>
                        <a:off x="860980" y="1685925"/>
                        <a:ext cx="8089900" cy="4403725"/>
                      </a:xfrm>
                      <a:prstGeom prst="rect">
                        <a:avLst/>
                      </a:prstGeom>
                      <a:noFill/>
                      <a:ln>
                        <a:noFill/>
                      </a:ln>
                    </p:spPr>
                  </p:pic>
                </p:oleObj>
              </mc:Fallback>
            </mc:AlternateContent>
          </a:graphicData>
        </a:graphic>
      </p:graphicFrame>
      <p:sp>
        <p:nvSpPr>
          <p:cNvPr id="2" name="Title 1"/>
          <p:cNvSpPr>
            <a:spLocks noGrp="1"/>
          </p:cNvSpPr>
          <p:nvPr>
            <p:ph type="title"/>
          </p:nvPr>
        </p:nvSpPr>
        <p:spPr/>
        <p:txBody>
          <a:bodyPr/>
          <a:lstStyle/>
          <a:p>
            <a:r>
              <a:rPr lang="en-US" altLang="en-US" dirty="0"/>
              <a:t>Slow and Steady to Boom and Bust</a:t>
            </a:r>
            <a:endParaRPr lang="en-US" dirty="0"/>
          </a:p>
        </p:txBody>
      </p:sp>
      <p:sp>
        <p:nvSpPr>
          <p:cNvPr id="19" name="TextBox 18"/>
          <p:cNvSpPr txBox="1"/>
          <p:nvPr/>
        </p:nvSpPr>
        <p:spPr>
          <a:xfrm>
            <a:off x="4977494" y="1558408"/>
            <a:ext cx="1066892" cy="369332"/>
          </a:xfrm>
          <a:prstGeom prst="rect">
            <a:avLst/>
          </a:prstGeom>
          <a:noFill/>
        </p:spPr>
        <p:txBody>
          <a:bodyPr wrap="square" lIns="0" tIns="0" rIns="0" bIns="0" rtlCol="0">
            <a:spAutoFit/>
          </a:bodyPr>
          <a:lstStyle/>
          <a:p>
            <a:pPr algn="ctr">
              <a:spcAft>
                <a:spcPts val="1000"/>
              </a:spcAft>
              <a:buClr>
                <a:schemeClr val="accent2"/>
              </a:buClr>
            </a:pPr>
            <a:r>
              <a:rPr lang="en-US" sz="1200" dirty="0" smtClean="0">
                <a:solidFill>
                  <a:schemeClr val="accent1"/>
                </a:solidFill>
                <a:latin typeface="+mj-lt"/>
              </a:rPr>
              <a:t>Dot-Com</a:t>
            </a:r>
            <a:br>
              <a:rPr lang="en-US" sz="1200" dirty="0" smtClean="0">
                <a:solidFill>
                  <a:schemeClr val="accent1"/>
                </a:solidFill>
                <a:latin typeface="+mj-lt"/>
              </a:rPr>
            </a:br>
            <a:r>
              <a:rPr lang="en-US" sz="1200" dirty="0" smtClean="0">
                <a:solidFill>
                  <a:schemeClr val="accent1"/>
                </a:solidFill>
                <a:latin typeface="+mj-lt"/>
              </a:rPr>
              <a:t>Bubble</a:t>
            </a:r>
            <a:endParaRPr lang="en-US" sz="1200" dirty="0">
              <a:solidFill>
                <a:schemeClr val="accent1"/>
              </a:solidFill>
            </a:endParaRPr>
          </a:p>
        </p:txBody>
      </p:sp>
      <p:sp>
        <p:nvSpPr>
          <p:cNvPr id="22" name="TextBox 21"/>
          <p:cNvSpPr txBox="1"/>
          <p:nvPr/>
        </p:nvSpPr>
        <p:spPr>
          <a:xfrm>
            <a:off x="6962507" y="1385315"/>
            <a:ext cx="1066892" cy="553998"/>
          </a:xfrm>
          <a:prstGeom prst="rect">
            <a:avLst/>
          </a:prstGeom>
          <a:noFill/>
        </p:spPr>
        <p:txBody>
          <a:bodyPr wrap="square" lIns="0" tIns="0" rIns="0" bIns="0" rtlCol="0">
            <a:spAutoFit/>
          </a:bodyPr>
          <a:lstStyle/>
          <a:p>
            <a:pPr algn="ctr">
              <a:spcAft>
                <a:spcPts val="1000"/>
              </a:spcAft>
              <a:buClr>
                <a:schemeClr val="accent2"/>
              </a:buClr>
            </a:pPr>
            <a:r>
              <a:rPr lang="en-US" sz="1200" dirty="0" smtClean="0">
                <a:solidFill>
                  <a:schemeClr val="accent1"/>
                </a:solidFill>
                <a:latin typeface="+mj-lt"/>
              </a:rPr>
              <a:t>Real</a:t>
            </a:r>
            <a:br>
              <a:rPr lang="en-US" sz="1200" dirty="0" smtClean="0">
                <a:solidFill>
                  <a:schemeClr val="accent1"/>
                </a:solidFill>
                <a:latin typeface="+mj-lt"/>
              </a:rPr>
            </a:br>
            <a:r>
              <a:rPr lang="en-US" sz="1200" dirty="0" smtClean="0">
                <a:solidFill>
                  <a:schemeClr val="accent1"/>
                </a:solidFill>
                <a:latin typeface="+mj-lt"/>
              </a:rPr>
              <a:t>Estate</a:t>
            </a:r>
            <a:br>
              <a:rPr lang="en-US" sz="1200" dirty="0" smtClean="0">
                <a:solidFill>
                  <a:schemeClr val="accent1"/>
                </a:solidFill>
                <a:latin typeface="+mj-lt"/>
              </a:rPr>
            </a:br>
            <a:r>
              <a:rPr lang="en-US" sz="1200" dirty="0" smtClean="0">
                <a:solidFill>
                  <a:schemeClr val="accent1"/>
                </a:solidFill>
                <a:latin typeface="+mj-lt"/>
              </a:rPr>
              <a:t>Bubble</a:t>
            </a:r>
            <a:endParaRPr lang="en-US" sz="1200" dirty="0">
              <a:solidFill>
                <a:schemeClr val="accent1"/>
              </a:solidFill>
            </a:endParaRPr>
          </a:p>
        </p:txBody>
      </p:sp>
      <p:cxnSp>
        <p:nvCxnSpPr>
          <p:cNvPr id="23" name="Straight Connector 22"/>
          <p:cNvCxnSpPr/>
          <p:nvPr/>
        </p:nvCxnSpPr>
        <p:spPr>
          <a:xfrm>
            <a:off x="7528627" y="1968455"/>
            <a:ext cx="0" cy="734988"/>
          </a:xfrm>
          <a:prstGeom prst="line">
            <a:avLst/>
          </a:prstGeom>
          <a:ln w="952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44230" y="1977100"/>
            <a:ext cx="581" cy="456356"/>
          </a:xfrm>
          <a:prstGeom prst="line">
            <a:avLst/>
          </a:prstGeom>
          <a:ln w="95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7" cstate="print">
            <a:extLst>
              <a:ext uri="{28A0092B-C50C-407E-A947-70E740481C1C}">
                <a14:useLocalDpi xmlns:a14="http://schemas.microsoft.com/office/drawing/2010/main" val="0"/>
              </a:ext>
            </a:extLst>
          </a:blip>
          <a:srcRect t="1" b="-19359"/>
          <a:stretch/>
        </p:blipFill>
        <p:spPr>
          <a:xfrm>
            <a:off x="1800693" y="2126973"/>
            <a:ext cx="890464" cy="3716433"/>
          </a:xfrm>
          <a:prstGeom prst="rect">
            <a:avLst/>
          </a:prstGeom>
          <a:effectLst>
            <a:outerShdw blurRad="76200" dist="38100" algn="ctr" rotWithShape="0">
              <a:srgbClr val="000000">
                <a:alpha val="44000"/>
              </a:srgbClr>
            </a:outerShdw>
          </a:effectLst>
        </p:spPr>
      </p:pic>
      <p:pic>
        <p:nvPicPr>
          <p:cNvPr id="32"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b="38695"/>
          <a:stretch/>
        </p:blipFill>
        <p:spPr>
          <a:xfrm flipH="1">
            <a:off x="6408395" y="3678609"/>
            <a:ext cx="1186952" cy="2164798"/>
          </a:xfrm>
          <a:prstGeom prst="rect">
            <a:avLst/>
          </a:prstGeom>
          <a:effectLst>
            <a:outerShdw blurRad="76200" dist="38100" algn="ctr" rotWithShape="0">
              <a:srgbClr val="000000">
                <a:alpha val="44000"/>
              </a:srgbClr>
            </a:outerShdw>
          </a:effectLst>
        </p:spPr>
      </p:pic>
      <p:grpSp>
        <p:nvGrpSpPr>
          <p:cNvPr id="26" name="Group 25"/>
          <p:cNvGrpSpPr/>
          <p:nvPr/>
        </p:nvGrpSpPr>
        <p:grpSpPr>
          <a:xfrm>
            <a:off x="145751" y="1539976"/>
            <a:ext cx="8755171" cy="4564158"/>
            <a:chOff x="145751" y="1539976"/>
            <a:chExt cx="8755171" cy="4564158"/>
          </a:xfrm>
        </p:grpSpPr>
        <p:grpSp>
          <p:nvGrpSpPr>
            <p:cNvPr id="6" name="Group 29"/>
            <p:cNvGrpSpPr>
              <a:grpSpLocks/>
            </p:cNvGrpSpPr>
            <p:nvPr/>
          </p:nvGrpSpPr>
          <p:grpSpPr bwMode="auto">
            <a:xfrm>
              <a:off x="300860" y="1713310"/>
              <a:ext cx="8600062" cy="4390824"/>
              <a:chOff x="33928" y="1555743"/>
              <a:chExt cx="9138485" cy="4664659"/>
            </a:xfrm>
          </p:grpSpPr>
          <p:sp>
            <p:nvSpPr>
              <p:cNvPr id="7" name="TextBox 4"/>
              <p:cNvSpPr txBox="1">
                <a:spLocks noChangeArrowheads="1"/>
              </p:cNvSpPr>
              <p:nvPr/>
            </p:nvSpPr>
            <p:spPr bwMode="auto">
              <a:xfrm>
                <a:off x="324812" y="5943414"/>
                <a:ext cx="524601" cy="2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eaLnBrk="1" fontAlgn="auto" hangingPunct="1">
                  <a:spcBef>
                    <a:spcPts val="0"/>
                  </a:spcBef>
                  <a:spcAft>
                    <a:spcPts val="0"/>
                  </a:spcAft>
                  <a:defRPr/>
                </a:pPr>
                <a:r>
                  <a:rPr lang="en-US" sz="1200" kern="0" dirty="0">
                    <a:solidFill>
                      <a:schemeClr val="accent3"/>
                    </a:solidFill>
                  </a:rPr>
                  <a:t>1981</a:t>
                </a:r>
              </a:p>
            </p:txBody>
          </p:sp>
          <p:sp>
            <p:nvSpPr>
              <p:cNvPr id="8" name="TextBox 5"/>
              <p:cNvSpPr txBox="1">
                <a:spLocks noChangeArrowheads="1"/>
              </p:cNvSpPr>
              <p:nvPr/>
            </p:nvSpPr>
            <p:spPr bwMode="auto">
              <a:xfrm>
                <a:off x="3829079" y="5943414"/>
                <a:ext cx="524601" cy="2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eaLnBrk="1" fontAlgn="auto" hangingPunct="1">
                  <a:spcBef>
                    <a:spcPts val="0"/>
                  </a:spcBef>
                  <a:spcAft>
                    <a:spcPts val="0"/>
                  </a:spcAft>
                  <a:defRPr/>
                </a:pPr>
                <a:r>
                  <a:rPr lang="en-US" sz="1200" kern="0">
                    <a:solidFill>
                      <a:schemeClr val="accent3"/>
                    </a:solidFill>
                  </a:rPr>
                  <a:t>1995</a:t>
                </a:r>
              </a:p>
            </p:txBody>
          </p:sp>
          <p:sp>
            <p:nvSpPr>
              <p:cNvPr id="9" name="TextBox 6"/>
              <p:cNvSpPr txBox="1">
                <a:spLocks noChangeArrowheads="1"/>
              </p:cNvSpPr>
              <p:nvPr/>
            </p:nvSpPr>
            <p:spPr bwMode="auto">
              <a:xfrm>
                <a:off x="4362578" y="5943414"/>
                <a:ext cx="524601" cy="2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eaLnBrk="1" fontAlgn="auto" hangingPunct="1">
                  <a:spcBef>
                    <a:spcPts val="0"/>
                  </a:spcBef>
                  <a:spcAft>
                    <a:spcPts val="0"/>
                  </a:spcAft>
                  <a:defRPr/>
                </a:pPr>
                <a:r>
                  <a:rPr lang="en-US" sz="1200" kern="0">
                    <a:solidFill>
                      <a:schemeClr val="accent3"/>
                    </a:solidFill>
                  </a:rPr>
                  <a:t>1996</a:t>
                </a:r>
              </a:p>
            </p:txBody>
          </p:sp>
          <p:sp>
            <p:nvSpPr>
              <p:cNvPr id="10" name="TextBox 7"/>
              <p:cNvSpPr txBox="1">
                <a:spLocks noChangeArrowheads="1"/>
              </p:cNvSpPr>
              <p:nvPr/>
            </p:nvSpPr>
            <p:spPr bwMode="auto">
              <a:xfrm>
                <a:off x="8647813" y="5943414"/>
                <a:ext cx="524600" cy="2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eaLnBrk="1" fontAlgn="auto" hangingPunct="1">
                  <a:spcBef>
                    <a:spcPts val="0"/>
                  </a:spcBef>
                  <a:spcAft>
                    <a:spcPts val="0"/>
                  </a:spcAft>
                  <a:defRPr/>
                </a:pPr>
                <a:r>
                  <a:rPr lang="en-US" sz="1200" kern="0" dirty="0" smtClean="0">
                    <a:solidFill>
                      <a:schemeClr val="accent3"/>
                    </a:solidFill>
                  </a:rPr>
                  <a:t>2014</a:t>
                </a:r>
                <a:endParaRPr lang="en-US" sz="1200" kern="0" dirty="0">
                  <a:solidFill>
                    <a:schemeClr val="accent3"/>
                  </a:solidFill>
                </a:endParaRPr>
              </a:p>
            </p:txBody>
          </p:sp>
          <p:sp>
            <p:nvSpPr>
              <p:cNvPr id="11" name="TextBox 8"/>
              <p:cNvSpPr txBox="1">
                <a:spLocks noChangeArrowheads="1"/>
              </p:cNvSpPr>
              <p:nvPr/>
            </p:nvSpPr>
            <p:spPr bwMode="auto">
              <a:xfrm>
                <a:off x="345453" y="5638627"/>
                <a:ext cx="269676" cy="2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eaLnBrk="1" fontAlgn="auto" hangingPunct="1">
                  <a:spcBef>
                    <a:spcPts val="0"/>
                  </a:spcBef>
                  <a:spcAft>
                    <a:spcPts val="0"/>
                  </a:spcAft>
                  <a:defRPr/>
                </a:pPr>
                <a:r>
                  <a:rPr lang="en-US" sz="1200" kern="0">
                    <a:solidFill>
                      <a:schemeClr val="accent3"/>
                    </a:solidFill>
                  </a:rPr>
                  <a:t>0</a:t>
                </a:r>
              </a:p>
            </p:txBody>
          </p:sp>
          <p:sp>
            <p:nvSpPr>
              <p:cNvPr id="12" name="TextBox 9"/>
              <p:cNvSpPr txBox="1">
                <a:spLocks noChangeArrowheads="1"/>
              </p:cNvSpPr>
              <p:nvPr/>
            </p:nvSpPr>
            <p:spPr bwMode="auto">
              <a:xfrm>
                <a:off x="33928" y="3505113"/>
                <a:ext cx="603331" cy="29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eaLnBrk="1" fontAlgn="auto" hangingPunct="1">
                  <a:spcBef>
                    <a:spcPts val="0"/>
                  </a:spcBef>
                  <a:spcAft>
                    <a:spcPts val="0"/>
                  </a:spcAft>
                  <a:defRPr/>
                </a:pPr>
                <a:r>
                  <a:rPr lang="en-US" sz="1200" kern="0" dirty="0" smtClean="0">
                    <a:solidFill>
                      <a:schemeClr val="accent3"/>
                    </a:solidFill>
                  </a:rPr>
                  <a:t>1,000</a:t>
                </a:r>
                <a:endParaRPr lang="en-US" sz="1200" kern="0" dirty="0">
                  <a:solidFill>
                    <a:schemeClr val="accent3"/>
                  </a:solidFill>
                </a:endParaRPr>
              </a:p>
            </p:txBody>
          </p:sp>
          <p:sp>
            <p:nvSpPr>
              <p:cNvPr id="13" name="TextBox 10"/>
              <p:cNvSpPr txBox="1">
                <a:spLocks noChangeArrowheads="1"/>
              </p:cNvSpPr>
              <p:nvPr/>
            </p:nvSpPr>
            <p:spPr bwMode="auto">
              <a:xfrm>
                <a:off x="33928" y="1555743"/>
                <a:ext cx="603331" cy="29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eaLnBrk="1" fontAlgn="auto" hangingPunct="1">
                  <a:spcBef>
                    <a:spcPts val="0"/>
                  </a:spcBef>
                  <a:spcAft>
                    <a:spcPts val="0"/>
                  </a:spcAft>
                  <a:defRPr/>
                </a:pPr>
                <a:r>
                  <a:rPr lang="en-US" sz="1200" kern="0" dirty="0" smtClean="0">
                    <a:solidFill>
                      <a:schemeClr val="accent3"/>
                    </a:solidFill>
                  </a:rPr>
                  <a:t>1,800</a:t>
                </a:r>
                <a:endParaRPr lang="en-US" sz="1200" kern="0" dirty="0">
                  <a:solidFill>
                    <a:schemeClr val="accent3"/>
                  </a:solidFill>
                </a:endParaRPr>
              </a:p>
            </p:txBody>
          </p:sp>
        </p:grpSp>
        <p:sp>
          <p:nvSpPr>
            <p:cNvPr id="5" name="TextBox 4"/>
            <p:cNvSpPr txBox="1"/>
            <p:nvPr/>
          </p:nvSpPr>
          <p:spPr>
            <a:xfrm rot="16200000">
              <a:off x="-376750" y="3586274"/>
              <a:ext cx="1229667" cy="184666"/>
            </a:xfrm>
            <a:prstGeom prst="rect">
              <a:avLst/>
            </a:prstGeom>
            <a:noFill/>
          </p:spPr>
          <p:txBody>
            <a:bodyPr wrap="square" lIns="0" tIns="0" rIns="0" bIns="0" rtlCol="0">
              <a:spAutoFit/>
            </a:bodyPr>
            <a:lstStyle/>
            <a:p>
              <a:pPr algn="ctr">
                <a:spcAft>
                  <a:spcPts val="1000"/>
                </a:spcAft>
                <a:buClr>
                  <a:schemeClr val="accent2"/>
                </a:buClr>
              </a:pPr>
              <a:r>
                <a:rPr lang="en-US" sz="1200" b="1" dirty="0">
                  <a:solidFill>
                    <a:schemeClr val="accent1"/>
                  </a:solidFill>
                </a:rPr>
                <a:t>S&amp;P 500</a:t>
              </a:r>
            </a:p>
          </p:txBody>
        </p:sp>
        <p:cxnSp>
          <p:nvCxnSpPr>
            <p:cNvPr id="34" name="Straight Connector 33"/>
            <p:cNvCxnSpPr>
              <a:endCxn id="7" idx="0"/>
            </p:cNvCxnSpPr>
            <p:nvPr/>
          </p:nvCxnSpPr>
          <p:spPr>
            <a:xfrm>
              <a:off x="821452" y="1539976"/>
              <a:ext cx="0" cy="4303430"/>
            </a:xfrm>
            <a:prstGeom prst="line">
              <a:avLst/>
            </a:prstGeom>
            <a:ln w="19050" cap="rnd">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821452" y="5843406"/>
              <a:ext cx="8040529" cy="1"/>
            </a:xfrm>
            <a:prstGeom prst="line">
              <a:avLst/>
            </a:prstGeom>
            <a:ln w="19050" cap="rnd">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20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22" presetClass="entr" presetSubtype="8" fill="hold" nodeType="withEffect">
                                  <p:stCondLst>
                                    <p:cond delay="150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3000"/>
                                        <p:tgtEl>
                                          <p:spTgt spid="16"/>
                                        </p:tgtEl>
                                      </p:cBhvr>
                                    </p:animEffect>
                                  </p:childTnLst>
                                </p:cTn>
                              </p:par>
                              <p:par>
                                <p:cTn id="11" presetID="10" presetClass="entr" presetSubtype="0" fill="hold" nodeType="withEffect">
                                  <p:stCondLst>
                                    <p:cond delay="20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22" presetClass="entr" presetSubtype="4" fill="hold" nodeType="withEffect">
                                  <p:stCondLst>
                                    <p:cond delay="375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22" presetClass="entr" presetSubtype="4" fill="hold" nodeType="withEffect">
                                  <p:stCondLst>
                                    <p:cond delay="300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22" presetClass="entr" presetSubtype="4" fill="hold" nodeType="withEffect">
                                  <p:stCondLst>
                                    <p:cond delay="375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10" presetClass="entr" presetSubtype="0" fill="hold" grpId="0" nodeType="withEffect">
                                  <p:stCondLst>
                                    <p:cond delay="4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a:t>
            </a:r>
            <a:r>
              <a:rPr lang="en-US" altLang="en-US" dirty="0"/>
              <a:t>’</a:t>
            </a:r>
            <a:r>
              <a:rPr lang="en-US" dirty="0"/>
              <a:t>ve Seen at T. Rowe Price</a:t>
            </a:r>
          </a:p>
        </p:txBody>
      </p:sp>
      <p:grpSp>
        <p:nvGrpSpPr>
          <p:cNvPr id="43" name="Group 42"/>
          <p:cNvGrpSpPr/>
          <p:nvPr/>
        </p:nvGrpSpPr>
        <p:grpSpPr>
          <a:xfrm>
            <a:off x="1686837" y="2002641"/>
            <a:ext cx="5316597" cy="4057162"/>
            <a:chOff x="775028" y="1447800"/>
            <a:chExt cx="6228407" cy="4752976"/>
          </a:xfrm>
        </p:grpSpPr>
        <p:sp>
          <p:nvSpPr>
            <p:cNvPr id="24" name="Rectangle 12"/>
            <p:cNvSpPr>
              <a:spLocks noChangeArrowheads="1"/>
            </p:cNvSpPr>
            <p:nvPr/>
          </p:nvSpPr>
          <p:spPr bwMode="auto">
            <a:xfrm>
              <a:off x="1966118" y="1734343"/>
              <a:ext cx="1112837" cy="4106069"/>
            </a:xfrm>
            <a:prstGeom prst="rect">
              <a:avLst/>
            </a:prstGeom>
            <a:solidFill>
              <a:schemeClr val="accent1"/>
            </a:solidFill>
            <a:ln>
              <a:noFill/>
            </a:ln>
            <a:effectLst>
              <a:outerShdw algn="ctr" rotWithShape="0">
                <a:srgbClr val="000000"/>
              </a:outerShdw>
            </a:effectLst>
            <a:extLst/>
          </p:spPr>
          <p:txBody>
            <a:bodyPr/>
            <a:lstStyle/>
            <a:p>
              <a:endParaRPr lang="en-US"/>
            </a:p>
          </p:txBody>
        </p:sp>
        <p:grpSp>
          <p:nvGrpSpPr>
            <p:cNvPr id="25" name="Group 25"/>
            <p:cNvGrpSpPr>
              <a:grpSpLocks/>
            </p:cNvGrpSpPr>
            <p:nvPr/>
          </p:nvGrpSpPr>
          <p:grpSpPr bwMode="auto">
            <a:xfrm>
              <a:off x="780435" y="1447800"/>
              <a:ext cx="6223000" cy="4752976"/>
              <a:chOff x="304" y="912"/>
              <a:chExt cx="3920" cy="2994"/>
            </a:xfrm>
          </p:grpSpPr>
          <p:sp>
            <p:nvSpPr>
              <p:cNvPr id="26" name="Line 14"/>
              <p:cNvSpPr>
                <a:spLocks noChangeShapeType="1"/>
              </p:cNvSpPr>
              <p:nvPr/>
            </p:nvSpPr>
            <p:spPr bwMode="auto">
              <a:xfrm>
                <a:off x="613" y="912"/>
                <a:ext cx="0" cy="2767"/>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5"/>
              <p:cNvSpPr>
                <a:spLocks noChangeShapeType="1"/>
              </p:cNvSpPr>
              <p:nvPr/>
            </p:nvSpPr>
            <p:spPr bwMode="auto">
              <a:xfrm flipV="1">
                <a:off x="613" y="3679"/>
                <a:ext cx="3611" cy="0"/>
              </a:xfrm>
              <a:prstGeom prst="line">
                <a:avLst/>
              </a:prstGeom>
              <a:noFill/>
              <a:ln w="12700">
                <a:solidFill>
                  <a:schemeClr val="accent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16"/>
              <p:cNvSpPr>
                <a:spLocks noChangeArrowheads="1"/>
              </p:cNvSpPr>
              <p:nvPr/>
            </p:nvSpPr>
            <p:spPr bwMode="auto">
              <a:xfrm>
                <a:off x="384" y="3577"/>
                <a:ext cx="183"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chemeClr val="accent3"/>
                    </a:solidFill>
                  </a:rPr>
                  <a:t>0%</a:t>
                </a:r>
              </a:p>
            </p:txBody>
          </p:sp>
          <p:sp>
            <p:nvSpPr>
              <p:cNvPr id="29" name="Rectangle 17"/>
              <p:cNvSpPr>
                <a:spLocks noChangeArrowheads="1"/>
              </p:cNvSpPr>
              <p:nvPr/>
            </p:nvSpPr>
            <p:spPr bwMode="auto">
              <a:xfrm>
                <a:off x="385" y="3148"/>
                <a:ext cx="183"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chemeClr val="accent3"/>
                    </a:solidFill>
                  </a:rPr>
                  <a:t>5%</a:t>
                </a:r>
              </a:p>
            </p:txBody>
          </p:sp>
          <p:sp>
            <p:nvSpPr>
              <p:cNvPr id="30" name="Rectangle 18"/>
              <p:cNvSpPr>
                <a:spLocks noChangeArrowheads="1"/>
              </p:cNvSpPr>
              <p:nvPr/>
            </p:nvSpPr>
            <p:spPr bwMode="auto">
              <a:xfrm>
                <a:off x="304" y="2698"/>
                <a:ext cx="253"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chemeClr val="accent3"/>
                    </a:solidFill>
                  </a:rPr>
                  <a:t>10%</a:t>
                </a:r>
              </a:p>
            </p:txBody>
          </p:sp>
          <p:sp>
            <p:nvSpPr>
              <p:cNvPr id="31" name="Rectangle 19"/>
              <p:cNvSpPr>
                <a:spLocks noChangeArrowheads="1"/>
              </p:cNvSpPr>
              <p:nvPr/>
            </p:nvSpPr>
            <p:spPr bwMode="auto">
              <a:xfrm>
                <a:off x="304" y="2220"/>
                <a:ext cx="253"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chemeClr val="accent3"/>
                    </a:solidFill>
                  </a:rPr>
                  <a:t>15%</a:t>
                </a:r>
              </a:p>
            </p:txBody>
          </p:sp>
          <p:sp>
            <p:nvSpPr>
              <p:cNvPr id="32" name="Rectangle 20"/>
              <p:cNvSpPr>
                <a:spLocks noChangeArrowheads="1"/>
              </p:cNvSpPr>
              <p:nvPr/>
            </p:nvSpPr>
            <p:spPr bwMode="auto">
              <a:xfrm>
                <a:off x="304" y="1750"/>
                <a:ext cx="253"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chemeClr val="accent3"/>
                    </a:solidFill>
                  </a:rPr>
                  <a:t>20%</a:t>
                </a:r>
              </a:p>
            </p:txBody>
          </p:sp>
          <p:sp>
            <p:nvSpPr>
              <p:cNvPr id="33" name="Rectangle 21"/>
              <p:cNvSpPr>
                <a:spLocks noChangeArrowheads="1"/>
              </p:cNvSpPr>
              <p:nvPr/>
            </p:nvSpPr>
            <p:spPr bwMode="auto">
              <a:xfrm>
                <a:off x="304" y="1321"/>
                <a:ext cx="253"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chemeClr val="accent3"/>
                    </a:solidFill>
                  </a:rPr>
                  <a:t>25%</a:t>
                </a:r>
              </a:p>
            </p:txBody>
          </p:sp>
          <p:sp>
            <p:nvSpPr>
              <p:cNvPr id="34" name="Rectangle 22"/>
              <p:cNvSpPr>
                <a:spLocks noChangeArrowheads="1"/>
              </p:cNvSpPr>
              <p:nvPr/>
            </p:nvSpPr>
            <p:spPr bwMode="auto">
              <a:xfrm>
                <a:off x="1264" y="3754"/>
                <a:ext cx="2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smtClean="0">
                    <a:solidFill>
                      <a:schemeClr val="accent3"/>
                    </a:solidFill>
                  </a:rPr>
                  <a:t>2012</a:t>
                </a:r>
                <a:endParaRPr lang="en-US" sz="1400" dirty="0">
                  <a:solidFill>
                    <a:schemeClr val="accent3"/>
                  </a:solidFill>
                </a:endParaRPr>
              </a:p>
            </p:txBody>
          </p:sp>
          <p:sp>
            <p:nvSpPr>
              <p:cNvPr id="35" name="Rectangle 23"/>
              <p:cNvSpPr>
                <a:spLocks noChangeArrowheads="1"/>
              </p:cNvSpPr>
              <p:nvPr/>
            </p:nvSpPr>
            <p:spPr bwMode="auto">
              <a:xfrm>
                <a:off x="2387" y="3753"/>
                <a:ext cx="2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smtClean="0">
                    <a:solidFill>
                      <a:schemeClr val="accent3"/>
                    </a:solidFill>
                  </a:rPr>
                  <a:t>2013</a:t>
                </a:r>
                <a:endParaRPr lang="en-US" sz="1400" dirty="0">
                  <a:solidFill>
                    <a:schemeClr val="accent3"/>
                  </a:solidFill>
                </a:endParaRPr>
              </a:p>
            </p:txBody>
          </p:sp>
        </p:grpSp>
        <p:sp>
          <p:nvSpPr>
            <p:cNvPr id="36" name="TextBox 20"/>
            <p:cNvSpPr txBox="1">
              <a:spLocks noChangeArrowheads="1"/>
            </p:cNvSpPr>
            <p:nvPr/>
          </p:nvSpPr>
          <p:spPr bwMode="auto">
            <a:xfrm>
              <a:off x="2098567" y="1965326"/>
              <a:ext cx="8223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eaLnBrk="1" hangingPunct="1">
                <a:lnSpc>
                  <a:spcPct val="70000"/>
                </a:lnSpc>
              </a:pPr>
              <a:r>
                <a:rPr lang="en-US" sz="3200" b="1" dirty="0" smtClean="0">
                  <a:solidFill>
                    <a:schemeClr val="bg1"/>
                  </a:solidFill>
                </a:rPr>
                <a:t>29</a:t>
              </a:r>
              <a:r>
                <a:rPr lang="en-US" sz="1600" b="1" dirty="0" smtClean="0">
                  <a:solidFill>
                    <a:schemeClr val="bg1"/>
                  </a:solidFill>
                </a:rPr>
                <a:t>%</a:t>
              </a:r>
              <a:endParaRPr lang="en-US" sz="600" dirty="0">
                <a:solidFill>
                  <a:schemeClr val="bg1"/>
                </a:solidFill>
              </a:endParaRPr>
            </a:p>
          </p:txBody>
        </p:sp>
        <p:sp>
          <p:nvSpPr>
            <p:cNvPr id="37" name="Rectangle 12"/>
            <p:cNvSpPr>
              <a:spLocks noChangeArrowheads="1"/>
            </p:cNvSpPr>
            <p:nvPr/>
          </p:nvSpPr>
          <p:spPr bwMode="auto">
            <a:xfrm>
              <a:off x="5440530" y="2119536"/>
              <a:ext cx="1112837" cy="3726835"/>
            </a:xfrm>
            <a:prstGeom prst="rect">
              <a:avLst/>
            </a:prstGeom>
            <a:solidFill>
              <a:schemeClr val="accent1"/>
            </a:solidFill>
            <a:ln>
              <a:noFill/>
            </a:ln>
            <a:effectLst>
              <a:outerShdw algn="ctr" rotWithShape="0">
                <a:srgbClr val="000000"/>
              </a:outerShdw>
            </a:effectLst>
            <a:extLst/>
          </p:spPr>
          <p:txBody>
            <a:bodyPr/>
            <a:lstStyle/>
            <a:p>
              <a:endParaRPr lang="en-US"/>
            </a:p>
          </p:txBody>
        </p:sp>
        <p:sp>
          <p:nvSpPr>
            <p:cNvPr id="38" name="TextBox 20"/>
            <p:cNvSpPr txBox="1">
              <a:spLocks noChangeArrowheads="1"/>
            </p:cNvSpPr>
            <p:nvPr/>
          </p:nvSpPr>
          <p:spPr bwMode="auto">
            <a:xfrm>
              <a:off x="5585617" y="2409874"/>
              <a:ext cx="822662" cy="4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eaLnBrk="1" hangingPunct="1">
                <a:lnSpc>
                  <a:spcPct val="70000"/>
                </a:lnSpc>
              </a:pPr>
              <a:r>
                <a:rPr lang="en-US" sz="3200" b="1" dirty="0" smtClean="0">
                  <a:solidFill>
                    <a:schemeClr val="bg1"/>
                  </a:solidFill>
                </a:rPr>
                <a:t>26</a:t>
              </a:r>
              <a:r>
                <a:rPr lang="en-US" sz="1600" b="1" dirty="0" smtClean="0">
                  <a:solidFill>
                    <a:schemeClr val="bg1"/>
                  </a:solidFill>
                </a:rPr>
                <a:t>%</a:t>
              </a:r>
              <a:endParaRPr lang="en-US" sz="600" dirty="0">
                <a:solidFill>
                  <a:schemeClr val="bg1"/>
                </a:solidFill>
              </a:endParaRPr>
            </a:p>
          </p:txBody>
        </p:sp>
        <p:sp>
          <p:nvSpPr>
            <p:cNvPr id="39" name="Rectangle 12"/>
            <p:cNvSpPr>
              <a:spLocks noChangeArrowheads="1"/>
            </p:cNvSpPr>
            <p:nvPr/>
          </p:nvSpPr>
          <p:spPr bwMode="auto">
            <a:xfrm>
              <a:off x="3749676" y="2119536"/>
              <a:ext cx="1112837" cy="3726835"/>
            </a:xfrm>
            <a:prstGeom prst="rect">
              <a:avLst/>
            </a:prstGeom>
            <a:solidFill>
              <a:schemeClr val="accent1"/>
            </a:solidFill>
            <a:ln>
              <a:noFill/>
            </a:ln>
            <a:effectLst>
              <a:outerShdw algn="ctr" rotWithShape="0">
                <a:srgbClr val="000000"/>
              </a:outerShdw>
            </a:effectLst>
            <a:extLst/>
          </p:spPr>
          <p:txBody>
            <a:bodyPr/>
            <a:lstStyle/>
            <a:p>
              <a:endParaRPr lang="en-US"/>
            </a:p>
          </p:txBody>
        </p:sp>
        <p:sp>
          <p:nvSpPr>
            <p:cNvPr id="40" name="TextBox 20"/>
            <p:cNvSpPr txBox="1">
              <a:spLocks noChangeArrowheads="1"/>
            </p:cNvSpPr>
            <p:nvPr/>
          </p:nvSpPr>
          <p:spPr bwMode="auto">
            <a:xfrm>
              <a:off x="3910803" y="2371725"/>
              <a:ext cx="822662" cy="4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eaLnBrk="1" hangingPunct="1">
                <a:lnSpc>
                  <a:spcPct val="70000"/>
                </a:lnSpc>
              </a:pPr>
              <a:r>
                <a:rPr lang="en-US" sz="3200" b="1" dirty="0" smtClean="0">
                  <a:solidFill>
                    <a:schemeClr val="bg1"/>
                  </a:solidFill>
                </a:rPr>
                <a:t>26</a:t>
              </a:r>
              <a:r>
                <a:rPr lang="en-US" sz="1600" b="1" dirty="0" smtClean="0">
                  <a:solidFill>
                    <a:schemeClr val="bg1"/>
                  </a:solidFill>
                </a:rPr>
                <a:t>%</a:t>
              </a:r>
              <a:endParaRPr lang="en-US" sz="600" dirty="0">
                <a:solidFill>
                  <a:schemeClr val="bg1"/>
                </a:solidFill>
              </a:endParaRPr>
            </a:p>
          </p:txBody>
        </p:sp>
        <p:sp>
          <p:nvSpPr>
            <p:cNvPr id="41" name="Rectangle 21"/>
            <p:cNvSpPr>
              <a:spLocks noChangeArrowheads="1"/>
            </p:cNvSpPr>
            <p:nvPr/>
          </p:nvSpPr>
          <p:spPr bwMode="auto">
            <a:xfrm>
              <a:off x="775028" y="1461617"/>
              <a:ext cx="401795" cy="2410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chemeClr val="accent3"/>
                  </a:solidFill>
                </a:rPr>
                <a:t>30%</a:t>
              </a:r>
            </a:p>
          </p:txBody>
        </p:sp>
        <p:sp>
          <p:nvSpPr>
            <p:cNvPr id="42" name="Rectangle 23"/>
            <p:cNvSpPr>
              <a:spLocks noChangeArrowheads="1"/>
            </p:cNvSpPr>
            <p:nvPr/>
          </p:nvSpPr>
          <p:spPr bwMode="auto">
            <a:xfrm>
              <a:off x="5790878" y="5957890"/>
              <a:ext cx="444844" cy="2410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smtClean="0">
                  <a:solidFill>
                    <a:schemeClr val="accent3"/>
                  </a:solidFill>
                </a:rPr>
                <a:t>2014</a:t>
              </a:r>
              <a:endParaRPr lang="en-US" sz="1400" dirty="0">
                <a:solidFill>
                  <a:schemeClr val="accent3"/>
                </a:solidFill>
              </a:endParaRPr>
            </a:p>
          </p:txBody>
        </p:sp>
      </p:grpSp>
      <p:sp>
        <p:nvSpPr>
          <p:cNvPr id="44" name="TextBox 43"/>
          <p:cNvSpPr txBox="1"/>
          <p:nvPr/>
        </p:nvSpPr>
        <p:spPr>
          <a:xfrm>
            <a:off x="1374014" y="1158815"/>
            <a:ext cx="6150506" cy="615553"/>
          </a:xfrm>
          <a:prstGeom prst="rect">
            <a:avLst/>
          </a:prstGeom>
          <a:noFill/>
        </p:spPr>
        <p:txBody>
          <a:bodyPr wrap="square" lIns="0" tIns="0" rIns="0" bIns="0" rtlCol="0">
            <a:spAutoFit/>
          </a:bodyPr>
          <a:lstStyle/>
          <a:p>
            <a:pPr>
              <a:spcAft>
                <a:spcPts val="1000"/>
              </a:spcAft>
              <a:buClr>
                <a:schemeClr val="accent2"/>
              </a:buClr>
            </a:pPr>
            <a:r>
              <a:rPr lang="en-US" sz="2000" dirty="0"/>
              <a:t>Percent of </a:t>
            </a:r>
            <a:r>
              <a:rPr lang="en-US" sz="2000" dirty="0">
                <a:cs typeface="Arial" charset="0"/>
              </a:rPr>
              <a:t>Non-TDF Users Age </a:t>
            </a:r>
            <a:r>
              <a:rPr lang="en-US" sz="2000" dirty="0" smtClean="0">
                <a:cs typeface="Arial" charset="0"/>
              </a:rPr>
              <a:t>20</a:t>
            </a:r>
            <a:r>
              <a:rPr lang="en-US" sz="2000" dirty="0" smtClean="0">
                <a:latin typeface="Arial Narrow"/>
                <a:cs typeface="Arial" charset="0"/>
              </a:rPr>
              <a:t>–</a:t>
            </a:r>
            <a:r>
              <a:rPr lang="en-US" sz="2000" dirty="0" smtClean="0">
                <a:cs typeface="Arial" charset="0"/>
              </a:rPr>
              <a:t>34 </a:t>
            </a:r>
            <a:r>
              <a:rPr lang="en-US" sz="2000" dirty="0">
                <a:cs typeface="Arial" charset="0"/>
              </a:rPr>
              <a:t>With Greater Than 80% of Their Account Balance Invested in </a:t>
            </a:r>
            <a:r>
              <a:rPr lang="en-US" sz="2000" dirty="0" smtClean="0">
                <a:cs typeface="Arial" charset="0"/>
              </a:rPr>
              <a:t>Cash</a:t>
            </a:r>
            <a:endParaRPr lang="en-US" sz="2000" dirty="0">
              <a:cs typeface="Arial" charset="0"/>
            </a:endParaRPr>
          </a:p>
        </p:txBody>
      </p:sp>
      <p:sp>
        <p:nvSpPr>
          <p:cNvPr id="48" name="Text Placeholder 4"/>
          <p:cNvSpPr>
            <a:spLocks noGrp="1"/>
          </p:cNvSpPr>
          <p:nvPr>
            <p:ph type="body" sz="quarter" idx="13"/>
          </p:nvPr>
        </p:nvSpPr>
        <p:spPr>
          <a:xfrm>
            <a:off x="771538" y="6025291"/>
            <a:ext cx="7467600" cy="457200"/>
          </a:xfrm>
        </p:spPr>
        <p:txBody>
          <a:bodyPr/>
          <a:lstStyle/>
          <a:p>
            <a:r>
              <a:rPr lang="en-US" dirty="0"/>
              <a:t>Source: T. Rowe Price Retirement Plan Services 401(k) accounts that are currently active, have a positive balance, and do not include any assets invested in target date funds. Cash includes money market and stable value funds</a:t>
            </a:r>
            <a:r>
              <a:rPr lang="en-US" dirty="0" smtClean="0"/>
              <a:t>.</a:t>
            </a:r>
            <a:endParaRPr lang="en-US" dirty="0"/>
          </a:p>
        </p:txBody>
      </p:sp>
    </p:spTree>
    <p:extLst>
      <p:ext uri="{BB962C8B-B14F-4D97-AF65-F5344CB8AC3E}">
        <p14:creationId xmlns:p14="http://schemas.microsoft.com/office/powerpoint/2010/main" val="72545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Opportunities</a:t>
            </a:r>
          </a:p>
        </p:txBody>
      </p:sp>
      <p:sp>
        <p:nvSpPr>
          <p:cNvPr id="7" name="Content Placeholder 2"/>
          <p:cNvSpPr txBox="1">
            <a:spLocks/>
          </p:cNvSpPr>
          <p:nvPr/>
        </p:nvSpPr>
        <p:spPr>
          <a:xfrm>
            <a:off x="923938" y="1495963"/>
            <a:ext cx="7467600" cy="4526280"/>
          </a:xfrm>
          <a:prstGeom prst="rect">
            <a:avLst/>
          </a:prstGeom>
        </p:spPr>
        <p:txBody>
          <a:bodyPr vert="horz" lIns="0" tIns="0" rIns="0" bIns="0" rtlCol="0">
            <a:norm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smtClean="0">
                <a:solidFill>
                  <a:schemeClr val="tx2"/>
                </a:solidFill>
              </a:rPr>
              <a:t>Build credibility with sponsors and drive better outcomes</a:t>
            </a:r>
            <a:br>
              <a:rPr lang="en-US" b="1" dirty="0" smtClean="0">
                <a:solidFill>
                  <a:schemeClr val="tx2"/>
                </a:solidFill>
              </a:rPr>
            </a:br>
            <a:endParaRPr lang="en-US" dirty="0" smtClean="0"/>
          </a:p>
          <a:p>
            <a:pPr lvl="1">
              <a:buFont typeface="Arial" charset="0"/>
              <a:buChar char="−"/>
            </a:pPr>
            <a:r>
              <a:rPr lang="en-US" dirty="0" smtClean="0"/>
              <a:t>Promote an age-appropriate default investment for auto-enrollment</a:t>
            </a:r>
            <a:br>
              <a:rPr lang="en-US" dirty="0" smtClean="0"/>
            </a:br>
            <a:endParaRPr lang="en-US" dirty="0" smtClean="0"/>
          </a:p>
          <a:p>
            <a:pPr lvl="1">
              <a:buFont typeface="Arial" charset="0"/>
              <a:buChar char="−"/>
            </a:pPr>
            <a:r>
              <a:rPr lang="en-US" dirty="0" smtClean="0"/>
              <a:t>Elevate </a:t>
            </a:r>
            <a:r>
              <a:rPr lang="en-US" dirty="0"/>
              <a:t>the initial default savings rate </a:t>
            </a:r>
            <a:r>
              <a:rPr lang="en-US" dirty="0" smtClean="0"/>
              <a:t/>
            </a:r>
            <a:br>
              <a:rPr lang="en-US" dirty="0" smtClean="0"/>
            </a:br>
            <a:endParaRPr lang="en-US" dirty="0"/>
          </a:p>
          <a:p>
            <a:pPr lvl="1"/>
            <a:r>
              <a:rPr lang="en-US" dirty="0"/>
              <a:t>Couple that with steeper auto-escalation </a:t>
            </a:r>
            <a:r>
              <a:rPr lang="en-US" dirty="0" smtClean="0"/>
              <a:t>increases</a:t>
            </a:r>
            <a:br>
              <a:rPr lang="en-US" dirty="0" smtClean="0"/>
            </a:br>
            <a:endParaRPr lang="en-US" dirty="0" smtClean="0"/>
          </a:p>
          <a:p>
            <a:pPr lvl="1"/>
            <a:r>
              <a:rPr lang="en-US" dirty="0" smtClean="0"/>
              <a:t>Provide </a:t>
            </a:r>
            <a:r>
              <a:rPr lang="en-US" dirty="0"/>
              <a:t>younger participants with the opportunity to delegate (or validate) retirement investment decisions</a:t>
            </a:r>
            <a:endParaRPr lang="en-US" b="1" dirty="0" smtClean="0">
              <a:solidFill>
                <a:schemeClr val="tx2"/>
              </a:solidFill>
            </a:endParaRPr>
          </a:p>
          <a:p>
            <a:pPr>
              <a:spcBef>
                <a:spcPct val="0"/>
              </a:spcBef>
            </a:pPr>
            <a:endParaRPr lang="en-US" b="1" dirty="0">
              <a:solidFill>
                <a:schemeClr val="tx2"/>
              </a:solidFill>
            </a:endParaRPr>
          </a:p>
        </p:txBody>
      </p:sp>
    </p:spTree>
    <p:extLst>
      <p:ext uri="{BB962C8B-B14F-4D97-AF65-F5344CB8AC3E}">
        <p14:creationId xmlns:p14="http://schemas.microsoft.com/office/powerpoint/2010/main" val="240118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ue"/>
          <p:cNvSpPr/>
          <p:nvPr/>
        </p:nvSpPr>
        <p:spPr>
          <a:xfrm>
            <a:off x="793213" y="1024569"/>
            <a:ext cx="8648241" cy="19499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8" name="2000"/>
          <p:cNvSpPr txBox="1"/>
          <p:nvPr/>
        </p:nvSpPr>
        <p:spPr>
          <a:xfrm>
            <a:off x="3051672" y="1338064"/>
            <a:ext cx="2258458" cy="846386"/>
          </a:xfrm>
          <a:prstGeom prst="rect">
            <a:avLst/>
          </a:prstGeom>
          <a:noFill/>
        </p:spPr>
        <p:txBody>
          <a:bodyPr wrap="square" lIns="0" tIns="0" rIns="0" bIns="0" rtlCol="0">
            <a:spAutoFit/>
          </a:bodyPr>
          <a:lstStyle/>
          <a:p>
            <a:pPr>
              <a:spcAft>
                <a:spcPts val="1000"/>
              </a:spcAft>
              <a:buClr>
                <a:schemeClr val="accent2"/>
              </a:buClr>
            </a:pPr>
            <a:r>
              <a:rPr lang="en-US" sz="5500" dirty="0" smtClean="0">
                <a:solidFill>
                  <a:schemeClr val="bg1"/>
                </a:solidFill>
                <a:latin typeface="+mj-lt"/>
              </a:rPr>
              <a:t>2,000</a:t>
            </a:r>
            <a:endParaRPr lang="en-US" sz="5500" dirty="0">
              <a:solidFill>
                <a:schemeClr val="bg1"/>
              </a:solidFill>
              <a:latin typeface="+mj-lt"/>
            </a:endParaRPr>
          </a:p>
        </p:txBody>
      </p:sp>
      <p:sp>
        <p:nvSpPr>
          <p:cNvPr id="9" name="Participants"/>
          <p:cNvSpPr txBox="1"/>
          <p:nvPr/>
        </p:nvSpPr>
        <p:spPr>
          <a:xfrm>
            <a:off x="3095739" y="2162601"/>
            <a:ext cx="1674563" cy="307777"/>
          </a:xfrm>
          <a:prstGeom prst="rect">
            <a:avLst/>
          </a:prstGeom>
          <a:noFill/>
        </p:spPr>
        <p:txBody>
          <a:bodyPr wrap="square" lIns="0" tIns="0" rIns="0" bIns="0" rtlCol="0">
            <a:spAutoFit/>
          </a:bodyPr>
          <a:lstStyle/>
          <a:p>
            <a:pPr>
              <a:spcAft>
                <a:spcPts val="1000"/>
              </a:spcAft>
              <a:buClr>
                <a:schemeClr val="accent2"/>
              </a:buClr>
            </a:pPr>
            <a:r>
              <a:rPr lang="en-US" sz="2000" dirty="0" smtClean="0">
                <a:solidFill>
                  <a:schemeClr val="bg1"/>
                </a:solidFill>
              </a:rPr>
              <a:t>participants</a:t>
            </a:r>
            <a:endParaRPr lang="en-US" sz="2000" dirty="0">
              <a:solidFill>
                <a:schemeClr val="bg1"/>
              </a:solidFill>
            </a:endParaRPr>
          </a:p>
        </p:txBody>
      </p:sp>
      <p:sp>
        <p:nvSpPr>
          <p:cNvPr id="10" name="200"/>
          <p:cNvSpPr txBox="1"/>
          <p:nvPr/>
        </p:nvSpPr>
        <p:spPr>
          <a:xfrm>
            <a:off x="6285116" y="1330031"/>
            <a:ext cx="1907761" cy="846386"/>
          </a:xfrm>
          <a:prstGeom prst="rect">
            <a:avLst/>
          </a:prstGeom>
          <a:noFill/>
        </p:spPr>
        <p:txBody>
          <a:bodyPr wrap="square" lIns="0" tIns="0" rIns="0" bIns="0" rtlCol="0">
            <a:spAutoFit/>
          </a:bodyPr>
          <a:lstStyle/>
          <a:p>
            <a:pPr>
              <a:spcAft>
                <a:spcPts val="1000"/>
              </a:spcAft>
              <a:buClr>
                <a:schemeClr val="accent2"/>
              </a:buClr>
            </a:pPr>
            <a:r>
              <a:rPr lang="en-US" sz="5500" dirty="0" smtClean="0">
                <a:solidFill>
                  <a:schemeClr val="bg1"/>
                </a:solidFill>
                <a:latin typeface="+mj-lt"/>
              </a:rPr>
              <a:t>200</a:t>
            </a:r>
            <a:endParaRPr lang="en-US" sz="5500" dirty="0">
              <a:solidFill>
                <a:schemeClr val="bg1"/>
              </a:solidFill>
              <a:latin typeface="+mj-lt"/>
            </a:endParaRPr>
          </a:p>
        </p:txBody>
      </p:sp>
      <p:sp>
        <p:nvSpPr>
          <p:cNvPr id="11" name="Plan Sponsors"/>
          <p:cNvSpPr txBox="1"/>
          <p:nvPr/>
        </p:nvSpPr>
        <p:spPr>
          <a:xfrm>
            <a:off x="5987665" y="2161036"/>
            <a:ext cx="1907760" cy="307777"/>
          </a:xfrm>
          <a:prstGeom prst="rect">
            <a:avLst/>
          </a:prstGeom>
          <a:noFill/>
        </p:spPr>
        <p:txBody>
          <a:bodyPr wrap="square" lIns="0" tIns="0" rIns="0" bIns="0" rtlCol="0">
            <a:spAutoFit/>
          </a:bodyPr>
          <a:lstStyle/>
          <a:p>
            <a:pPr algn="r">
              <a:buClr>
                <a:schemeClr val="accent2"/>
              </a:buClr>
            </a:pPr>
            <a:r>
              <a:rPr lang="en-US" sz="2000" dirty="0" smtClean="0">
                <a:solidFill>
                  <a:schemeClr val="bg1"/>
                </a:solidFill>
              </a:rPr>
              <a:t>plan sponsors</a:t>
            </a:r>
            <a:endParaRPr lang="en-US" sz="2000" dirty="0">
              <a:solidFill>
                <a:schemeClr val="bg1"/>
              </a:solidFill>
            </a:endParaRPr>
          </a:p>
        </p:txBody>
      </p:sp>
      <p:sp>
        <p:nvSpPr>
          <p:cNvPr id="7" name="Gray"/>
          <p:cNvSpPr/>
          <p:nvPr/>
        </p:nvSpPr>
        <p:spPr>
          <a:xfrm>
            <a:off x="793213" y="2974555"/>
            <a:ext cx="8648241" cy="17076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2" name="Title 1"/>
          <p:cNvSpPr>
            <a:spLocks noGrp="1"/>
          </p:cNvSpPr>
          <p:nvPr>
            <p:ph type="title"/>
          </p:nvPr>
        </p:nvSpPr>
        <p:spPr/>
        <p:txBody>
          <a:bodyPr/>
          <a:lstStyle/>
          <a:p>
            <a:r>
              <a:rPr lang="en-US" dirty="0"/>
              <a:t>T. Rowe Price Milestone Study</a:t>
            </a:r>
          </a:p>
        </p:txBody>
      </p:sp>
      <p:pic>
        <p:nvPicPr>
          <p:cNvPr id="4" name="Signs road"/>
          <p:cNvPicPr>
            <a:picLocks noChangeAspect="1"/>
          </p:cNvPicPr>
          <p:nvPr/>
        </p:nvPicPr>
        <p:blipFill rotWithShape="1">
          <a:blip r:embed="rId3" cstate="print">
            <a:extLst>
              <a:ext uri="{28A0092B-C50C-407E-A947-70E740481C1C}">
                <a14:useLocalDpi xmlns:a14="http://schemas.microsoft.com/office/drawing/2010/main" val="0"/>
              </a:ext>
            </a:extLst>
          </a:blip>
          <a:srcRect l="8566"/>
          <a:stretch/>
        </p:blipFill>
        <p:spPr>
          <a:xfrm>
            <a:off x="-11473485" y="3219681"/>
            <a:ext cx="14229378" cy="1462488"/>
          </a:xfrm>
          <a:prstGeom prst="rect">
            <a:avLst/>
          </a:prstGeom>
          <a:effectLst>
            <a:outerShdw blurRad="76200" dist="38100" algn="ctr" rotWithShape="0">
              <a:srgbClr val="000000">
                <a:alpha val="44000"/>
              </a:srgbClr>
            </a:outerShdw>
          </a:effectLst>
        </p:spPr>
      </p:pic>
      <p:grpSp>
        <p:nvGrpSpPr>
          <p:cNvPr id="3" name="Group 2"/>
          <p:cNvGrpSpPr/>
          <p:nvPr/>
        </p:nvGrpSpPr>
        <p:grpSpPr>
          <a:xfrm>
            <a:off x="-52148879" y="4281714"/>
            <a:ext cx="62906934" cy="370638"/>
            <a:chOff x="-23203989" y="4224016"/>
            <a:chExt cx="62906934" cy="370638"/>
          </a:xfrm>
        </p:grpSpPr>
        <p:pic>
          <p:nvPicPr>
            <p:cNvPr id="14" name="R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03989" y="4224016"/>
              <a:ext cx="31453467" cy="370638"/>
            </a:xfrm>
            <a:prstGeom prst="rect">
              <a:avLst/>
            </a:prstGeom>
            <a:effectLst>
              <a:outerShdw blurRad="76200" dist="38100" algn="ctr" rotWithShape="0">
                <a:srgbClr val="000000">
                  <a:alpha val="44000"/>
                </a:srgbClr>
              </a:outerShdw>
            </a:effectLst>
          </p:spPr>
        </p:pic>
        <p:pic>
          <p:nvPicPr>
            <p:cNvPr id="15" name="R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9478" y="4224016"/>
              <a:ext cx="31453467" cy="370638"/>
            </a:xfrm>
            <a:prstGeom prst="rect">
              <a:avLst/>
            </a:prstGeom>
            <a:effectLst>
              <a:outerShdw blurRad="76200" dist="38100" algn="ctr" rotWithShape="0">
                <a:srgbClr val="000000">
                  <a:alpha val="44000"/>
                </a:srgbClr>
              </a:outerShdw>
            </a:effectLst>
          </p:spPr>
        </p:pic>
      </p:grpSp>
      <p:pic>
        <p:nvPicPr>
          <p:cNvPr id="12" name="Ca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1575" y="3978493"/>
            <a:ext cx="1068636" cy="570559"/>
          </a:xfrm>
          <a:prstGeom prst="rect">
            <a:avLst/>
          </a:prstGeom>
          <a:effectLst>
            <a:outerShdw blurRad="76200" dist="38100" algn="ctr" rotWithShape="0">
              <a:srgbClr val="000000">
                <a:alpha val="44000"/>
              </a:srgbClr>
            </a:outerShdw>
          </a:effectLst>
        </p:spPr>
      </p:pic>
    </p:spTree>
    <p:extLst>
      <p:ext uri="{BB962C8B-B14F-4D97-AF65-F5344CB8AC3E}">
        <p14:creationId xmlns:p14="http://schemas.microsoft.com/office/powerpoint/2010/main" val="305525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750" fill="hold"/>
                                        <p:tgtEl>
                                          <p:spTgt spid="4"/>
                                        </p:tgtEl>
                                        <p:attrNameLst>
                                          <p:attrName>ppt_x</p:attrName>
                                        </p:attrNameLst>
                                      </p:cBhvr>
                                      <p:tavLst>
                                        <p:tav tm="0">
                                          <p:val>
                                            <p:strVal val="1+#ppt_w/2"/>
                                          </p:val>
                                        </p:tav>
                                        <p:tav tm="100000">
                                          <p:val>
                                            <p:strVal val="#ppt_x"/>
                                          </p:val>
                                        </p:tav>
                                      </p:tavLst>
                                    </p:anim>
                                    <p:anim calcmode="lin" valueType="num">
                                      <p:cBhvr additive="base">
                                        <p:cTn id="12" dur="12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750" fill="hold"/>
                                        <p:tgtEl>
                                          <p:spTgt spid="3"/>
                                        </p:tgtEl>
                                        <p:attrNameLst>
                                          <p:attrName>ppt_x</p:attrName>
                                        </p:attrNameLst>
                                      </p:cBhvr>
                                      <p:tavLst>
                                        <p:tav tm="0">
                                          <p:val>
                                            <p:strVal val="1+#ppt_w/2"/>
                                          </p:val>
                                        </p:tav>
                                        <p:tav tm="100000">
                                          <p:val>
                                            <p:strVal val="#ppt_x"/>
                                          </p:val>
                                        </p:tav>
                                      </p:tavLst>
                                    </p:anim>
                                    <p:anim calcmode="lin" valueType="num">
                                      <p:cBhvr additive="base">
                                        <p:cTn id="16" dur="127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47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47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70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xit" presetSubtype="2" fill="hold" nodeType="withEffect">
                                  <p:stCondLst>
                                    <p:cond delay="10000"/>
                                  </p:stCondLst>
                                  <p:childTnLst>
                                    <p:anim calcmode="lin" valueType="num">
                                      <p:cBhvr additive="base">
                                        <p:cTn id="34" dur="2000"/>
                                        <p:tgtEl>
                                          <p:spTgt spid="12"/>
                                        </p:tgtEl>
                                        <p:attrNameLst>
                                          <p:attrName>ppt_x</p:attrName>
                                        </p:attrNameLst>
                                      </p:cBhvr>
                                      <p:tavLst>
                                        <p:tav tm="0">
                                          <p:val>
                                            <p:strVal val="ppt_x"/>
                                          </p:val>
                                        </p:tav>
                                        <p:tav tm="100000">
                                          <p:val>
                                            <p:strVal val="1+ppt_w/2"/>
                                          </p:val>
                                        </p:tav>
                                      </p:tavLst>
                                    </p:anim>
                                    <p:anim calcmode="lin" valueType="num">
                                      <p:cBhvr additive="base">
                                        <p:cTn id="35" dur="2000"/>
                                        <p:tgtEl>
                                          <p:spTgt spid="12"/>
                                        </p:tgtEl>
                                        <p:attrNameLst>
                                          <p:attrName>ppt_y</p:attrName>
                                        </p:attrNameLst>
                                      </p:cBhvr>
                                      <p:tavLst>
                                        <p:tav tm="0">
                                          <p:val>
                                            <p:strVal val="ppt_y"/>
                                          </p:val>
                                        </p:tav>
                                        <p:tav tm="100000">
                                          <p:val>
                                            <p:strVal val="ppt_y"/>
                                          </p:val>
                                        </p:tav>
                                      </p:tavLst>
                                    </p:anim>
                                    <p:set>
                                      <p:cBhvr>
                                        <p:cTn id="36" dur="1" fill="hold">
                                          <p:stCondLst>
                                            <p:cond delay="1999"/>
                                          </p:stCondLst>
                                        </p:cTn>
                                        <p:tgtEl>
                                          <p:spTgt spid="12"/>
                                        </p:tgtEl>
                                        <p:attrNameLst>
                                          <p:attrName>style.visibility</p:attrName>
                                        </p:attrNameLst>
                                      </p:cBhvr>
                                      <p:to>
                                        <p:strVal val="hidden"/>
                                      </p:to>
                                    </p:set>
                                  </p:childTnLst>
                                </p:cTn>
                              </p:par>
                              <p:par>
                                <p:cTn id="37" presetID="2" presetClass="exit" presetSubtype="8" fill="hold" nodeType="withEffect">
                                  <p:stCondLst>
                                    <p:cond delay="12750"/>
                                  </p:stCondLst>
                                  <p:childTnLst>
                                    <p:anim calcmode="lin" valueType="num">
                                      <p:cBhvr additive="base">
                                        <p:cTn id="38" dur="500"/>
                                        <p:tgtEl>
                                          <p:spTgt spid="4"/>
                                        </p:tgtEl>
                                        <p:attrNameLst>
                                          <p:attrName>ppt_x</p:attrName>
                                        </p:attrNameLst>
                                      </p:cBhvr>
                                      <p:tavLst>
                                        <p:tav tm="0">
                                          <p:val>
                                            <p:strVal val="ppt_x"/>
                                          </p:val>
                                        </p:tav>
                                        <p:tav tm="100000">
                                          <p:val>
                                            <p:strVal val="0-ppt_w/2"/>
                                          </p:val>
                                        </p:tav>
                                      </p:tavLst>
                                    </p:anim>
                                    <p:anim calcmode="lin" valueType="num">
                                      <p:cBhvr additive="base">
                                        <p:cTn id="39" dur="500"/>
                                        <p:tgtEl>
                                          <p:spTgt spid="4"/>
                                        </p:tgtEl>
                                        <p:attrNameLst>
                                          <p:attrName>ppt_y</p:attrName>
                                        </p:attrNameLst>
                                      </p:cBhvr>
                                      <p:tavLst>
                                        <p:tav tm="0">
                                          <p:val>
                                            <p:strVal val="ppt_y"/>
                                          </p:val>
                                        </p:tav>
                                        <p:tav tm="100000">
                                          <p:val>
                                            <p:strVal val="ppt_y"/>
                                          </p:val>
                                        </p:tav>
                                      </p:tavLst>
                                    </p:anim>
                                    <p:set>
                                      <p:cBhvr>
                                        <p:cTn id="4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Financial Goal by Age Group</a:t>
            </a:r>
          </a:p>
        </p:txBody>
      </p:sp>
      <p:sp>
        <p:nvSpPr>
          <p:cNvPr id="6" name="Rounded Rectangle 5"/>
          <p:cNvSpPr>
            <a:spLocks noChangeArrowheads="1"/>
          </p:cNvSpPr>
          <p:nvPr/>
        </p:nvSpPr>
        <p:spPr bwMode="auto">
          <a:xfrm>
            <a:off x="5410200" y="1790700"/>
            <a:ext cx="1905000" cy="838200"/>
          </a:xfrm>
          <a:prstGeom prst="roundRect">
            <a:avLst>
              <a:gd name="adj" fmla="val 0"/>
            </a:avLst>
          </a:prstGeom>
          <a:solidFill>
            <a:schemeClr val="tx2"/>
          </a:solidFill>
          <a:ln w="25400">
            <a:noFill/>
            <a:prstDash val="solid"/>
            <a:round/>
            <a:headEnd/>
            <a:tailEnd/>
          </a:ln>
          <a:effectLst>
            <a:outerShdw blurRad="76200" dist="38100" algn="ctr" rotWithShape="0">
              <a:srgbClr val="000000">
                <a:alpha val="44000"/>
              </a:srgbClr>
            </a:outerShdw>
          </a:effectLst>
        </p:spPr>
        <p:txBody>
          <a:bodyPr lIns="182880" anchor="ctr"/>
          <a:lstStyle/>
          <a:p>
            <a:pPr>
              <a:defRPr/>
            </a:pPr>
            <a:r>
              <a:rPr lang="en-US" sz="1600" dirty="0" smtClean="0">
                <a:solidFill>
                  <a:schemeClr val="lt1"/>
                </a:solidFill>
                <a:latin typeface="+mn-lt"/>
                <a:ea typeface="+mn-ea"/>
              </a:rPr>
              <a:t>   Paying </a:t>
            </a:r>
            <a:r>
              <a:rPr lang="en-US" sz="1600" dirty="0">
                <a:solidFill>
                  <a:schemeClr val="lt1"/>
                </a:solidFill>
                <a:latin typeface="+mn-lt"/>
                <a:ea typeface="+mn-ea"/>
              </a:rPr>
              <a:t>off debt</a:t>
            </a:r>
          </a:p>
        </p:txBody>
      </p:sp>
      <p:sp>
        <p:nvSpPr>
          <p:cNvPr id="7" name="Rounded Rectangle 6"/>
          <p:cNvSpPr>
            <a:spLocks noChangeArrowheads="1"/>
          </p:cNvSpPr>
          <p:nvPr/>
        </p:nvSpPr>
        <p:spPr bwMode="auto">
          <a:xfrm>
            <a:off x="5410200" y="4381500"/>
            <a:ext cx="1905000" cy="838200"/>
          </a:xfrm>
          <a:prstGeom prst="roundRect">
            <a:avLst>
              <a:gd name="adj" fmla="val 0"/>
            </a:avLst>
          </a:prstGeom>
          <a:solidFill>
            <a:schemeClr val="tx2"/>
          </a:solidFill>
          <a:ln w="25400">
            <a:noFill/>
            <a:prstDash val="solid"/>
            <a:round/>
            <a:headEnd/>
            <a:tailEnd/>
          </a:ln>
          <a:effectLst>
            <a:outerShdw blurRad="76200" dist="38100" algn="ctr" rotWithShape="0">
              <a:srgbClr val="000000">
                <a:alpha val="44000"/>
              </a:srgbClr>
            </a:outerShdw>
          </a:effectLst>
        </p:spPr>
        <p:txBody>
          <a:bodyPr lIns="182880" anchor="ctr"/>
          <a:lstStyle/>
          <a:p>
            <a:pPr>
              <a:defRPr/>
            </a:pPr>
            <a:r>
              <a:rPr lang="en-US" sz="1600" dirty="0" smtClean="0">
                <a:solidFill>
                  <a:schemeClr val="lt1"/>
                </a:solidFill>
                <a:latin typeface="+mn-lt"/>
                <a:ea typeface="+mn-ea"/>
              </a:rPr>
              <a:t>   Saving for</a:t>
            </a:r>
          </a:p>
          <a:p>
            <a:pPr>
              <a:defRPr/>
            </a:pPr>
            <a:r>
              <a:rPr lang="en-US" sz="1600" dirty="0">
                <a:solidFill>
                  <a:schemeClr val="lt1"/>
                </a:solidFill>
              </a:rPr>
              <a:t> </a:t>
            </a:r>
            <a:r>
              <a:rPr lang="en-US" sz="1600" dirty="0" smtClean="0">
                <a:solidFill>
                  <a:schemeClr val="lt1"/>
                </a:solidFill>
              </a:rPr>
              <a:t> </a:t>
            </a:r>
            <a:r>
              <a:rPr lang="en-US" sz="1600" dirty="0" smtClean="0">
                <a:solidFill>
                  <a:schemeClr val="lt1"/>
                </a:solidFill>
                <a:latin typeface="+mn-lt"/>
                <a:ea typeface="+mn-ea"/>
              </a:rPr>
              <a:t> </a:t>
            </a:r>
            <a:r>
              <a:rPr lang="en-US" sz="1600" dirty="0">
                <a:solidFill>
                  <a:schemeClr val="lt1"/>
                </a:solidFill>
                <a:latin typeface="+mn-lt"/>
                <a:ea typeface="+mn-ea"/>
              </a:rPr>
              <a:t>retirement</a:t>
            </a:r>
          </a:p>
        </p:txBody>
      </p:sp>
      <p:sp>
        <p:nvSpPr>
          <p:cNvPr id="8" name="Rounded Rectangle 7"/>
          <p:cNvSpPr>
            <a:spLocks noChangeArrowheads="1"/>
          </p:cNvSpPr>
          <p:nvPr/>
        </p:nvSpPr>
        <p:spPr bwMode="auto">
          <a:xfrm>
            <a:off x="5410200" y="3086100"/>
            <a:ext cx="1905000" cy="838200"/>
          </a:xfrm>
          <a:prstGeom prst="roundRect">
            <a:avLst>
              <a:gd name="adj" fmla="val 0"/>
            </a:avLst>
          </a:prstGeom>
          <a:solidFill>
            <a:schemeClr val="tx2"/>
          </a:solidFill>
          <a:ln w="25400">
            <a:noFill/>
            <a:prstDash val="solid"/>
            <a:round/>
            <a:headEnd/>
            <a:tailEnd/>
          </a:ln>
          <a:effectLst>
            <a:outerShdw blurRad="76200" dist="38100" algn="ctr" rotWithShape="0">
              <a:srgbClr val="000000">
                <a:alpha val="44000"/>
              </a:srgbClr>
            </a:outerShdw>
          </a:effectLst>
        </p:spPr>
        <p:txBody>
          <a:bodyPr lIns="182880" anchor="ctr"/>
          <a:lstStyle/>
          <a:p>
            <a:pPr>
              <a:defRPr/>
            </a:pPr>
            <a:r>
              <a:rPr lang="en-US" sz="1600" dirty="0" smtClean="0">
                <a:solidFill>
                  <a:schemeClr val="lt1"/>
                </a:solidFill>
                <a:latin typeface="+mn-lt"/>
                <a:ea typeface="+mn-ea"/>
              </a:rPr>
              <a:t>   Just </a:t>
            </a:r>
            <a:r>
              <a:rPr lang="en-US" sz="1600" dirty="0">
                <a:solidFill>
                  <a:schemeClr val="lt1"/>
                </a:solidFill>
                <a:latin typeface="+mn-lt"/>
                <a:ea typeface="+mn-ea"/>
              </a:rPr>
              <a:t>getting by</a:t>
            </a:r>
          </a:p>
        </p:txBody>
      </p:sp>
      <p:sp>
        <p:nvSpPr>
          <p:cNvPr id="12" name="Rounded Rectangle 11"/>
          <p:cNvSpPr>
            <a:spLocks noChangeArrowheads="1"/>
          </p:cNvSpPr>
          <p:nvPr/>
        </p:nvSpPr>
        <p:spPr bwMode="auto">
          <a:xfrm>
            <a:off x="1981200" y="3086100"/>
            <a:ext cx="1905000" cy="838200"/>
          </a:xfrm>
          <a:prstGeom prst="roundRect">
            <a:avLst>
              <a:gd name="adj" fmla="val 0"/>
            </a:avLst>
          </a:prstGeom>
          <a:solidFill>
            <a:schemeClr val="tx2"/>
          </a:solidFill>
          <a:ln w="25400">
            <a:noFill/>
            <a:prstDash val="solid"/>
            <a:round/>
            <a:headEnd/>
            <a:tailEnd/>
          </a:ln>
          <a:effectLst>
            <a:outerShdw blurRad="76200" dist="38100" algn="ctr" rotWithShape="0">
              <a:srgbClr val="000000">
                <a:alpha val="44000"/>
              </a:srgbClr>
            </a:outerShdw>
          </a:effectLst>
        </p:spPr>
        <p:txBody>
          <a:bodyPr rIns="274320" anchor="ctr"/>
          <a:lstStyle/>
          <a:p>
            <a:pPr>
              <a:defRPr/>
            </a:pPr>
            <a:r>
              <a:rPr lang="en-US" sz="1600" dirty="0">
                <a:solidFill>
                  <a:schemeClr val="lt1"/>
                </a:solidFill>
                <a:latin typeface="+mn-lt"/>
                <a:ea typeface="+mn-ea"/>
              </a:rPr>
              <a:t>Paying off debt</a:t>
            </a:r>
          </a:p>
        </p:txBody>
      </p:sp>
      <p:sp>
        <p:nvSpPr>
          <p:cNvPr id="13" name="Rounded Rectangle 12"/>
          <p:cNvSpPr>
            <a:spLocks noChangeArrowheads="1"/>
          </p:cNvSpPr>
          <p:nvPr/>
        </p:nvSpPr>
        <p:spPr bwMode="auto">
          <a:xfrm>
            <a:off x="1981200" y="1790700"/>
            <a:ext cx="1905000" cy="838200"/>
          </a:xfrm>
          <a:prstGeom prst="roundRect">
            <a:avLst>
              <a:gd name="adj" fmla="val 0"/>
            </a:avLst>
          </a:prstGeom>
          <a:solidFill>
            <a:schemeClr val="tx2"/>
          </a:solidFill>
          <a:ln w="25400">
            <a:noFill/>
            <a:prstDash val="solid"/>
            <a:round/>
            <a:headEnd/>
            <a:tailEnd/>
          </a:ln>
          <a:effectLst>
            <a:outerShdw blurRad="76200" dist="38100" algn="ctr" rotWithShape="0">
              <a:srgbClr val="000000">
                <a:alpha val="44000"/>
              </a:srgbClr>
            </a:outerShdw>
          </a:effectLst>
        </p:spPr>
        <p:txBody>
          <a:bodyPr rIns="274320" anchor="ctr"/>
          <a:lstStyle/>
          <a:p>
            <a:pPr>
              <a:defRPr/>
            </a:pPr>
            <a:r>
              <a:rPr lang="en-US" sz="1600" dirty="0" smtClean="0">
                <a:solidFill>
                  <a:schemeClr val="lt1"/>
                </a:solidFill>
                <a:latin typeface="+mn-lt"/>
                <a:ea typeface="+mn-ea"/>
              </a:rPr>
              <a:t>  Saving for</a:t>
            </a:r>
          </a:p>
          <a:p>
            <a:pPr>
              <a:defRPr/>
            </a:pPr>
            <a:r>
              <a:rPr lang="en-US" sz="1600" dirty="0">
                <a:solidFill>
                  <a:schemeClr val="lt1"/>
                </a:solidFill>
              </a:rPr>
              <a:t> </a:t>
            </a:r>
            <a:r>
              <a:rPr lang="en-US" sz="1600" dirty="0" smtClean="0">
                <a:solidFill>
                  <a:schemeClr val="lt1"/>
                </a:solidFill>
              </a:rPr>
              <a:t> </a:t>
            </a:r>
            <a:r>
              <a:rPr lang="en-US" sz="1600" dirty="0" smtClean="0">
                <a:solidFill>
                  <a:schemeClr val="lt1"/>
                </a:solidFill>
                <a:latin typeface="+mn-lt"/>
                <a:ea typeface="+mn-ea"/>
              </a:rPr>
              <a:t>retirement</a:t>
            </a:r>
            <a:endParaRPr lang="en-US" sz="1600" dirty="0">
              <a:solidFill>
                <a:schemeClr val="lt1"/>
              </a:solidFill>
              <a:latin typeface="+mn-lt"/>
              <a:ea typeface="+mn-ea"/>
            </a:endParaRPr>
          </a:p>
        </p:txBody>
      </p:sp>
      <p:sp>
        <p:nvSpPr>
          <p:cNvPr id="14" name="Rounded Rectangle 13"/>
          <p:cNvSpPr>
            <a:spLocks noChangeArrowheads="1"/>
          </p:cNvSpPr>
          <p:nvPr/>
        </p:nvSpPr>
        <p:spPr bwMode="auto">
          <a:xfrm>
            <a:off x="1981200" y="4381500"/>
            <a:ext cx="1905000" cy="838200"/>
          </a:xfrm>
          <a:prstGeom prst="roundRect">
            <a:avLst>
              <a:gd name="adj" fmla="val 0"/>
            </a:avLst>
          </a:prstGeom>
          <a:solidFill>
            <a:schemeClr val="tx2"/>
          </a:solidFill>
          <a:ln w="25400">
            <a:noFill/>
            <a:prstDash val="solid"/>
            <a:round/>
            <a:headEnd/>
            <a:tailEnd/>
          </a:ln>
          <a:effectLst>
            <a:outerShdw blurRad="76200" dist="38100" algn="ctr" rotWithShape="0">
              <a:srgbClr val="000000">
                <a:alpha val="44000"/>
              </a:srgbClr>
            </a:outerShdw>
          </a:effectLst>
        </p:spPr>
        <p:txBody>
          <a:bodyPr rIns="274320" anchor="ctr"/>
          <a:lstStyle/>
          <a:p>
            <a:pPr>
              <a:defRPr/>
            </a:pPr>
            <a:r>
              <a:rPr lang="en-US" sz="1600" dirty="0">
                <a:solidFill>
                  <a:schemeClr val="lt1"/>
                </a:solidFill>
                <a:latin typeface="+mn-lt"/>
                <a:ea typeface="+mn-ea"/>
              </a:rPr>
              <a:t>Just getting by</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a:xfrm>
            <a:off x="129627" y="4218351"/>
            <a:ext cx="1624380" cy="2365251"/>
          </a:xfrm>
          <a:prstGeom prst="rect">
            <a:avLst/>
          </a:prstGeom>
          <a:effectLst>
            <a:outerShdw blurRad="76200" dist="38100" algn="ctr" rotWithShape="0">
              <a:srgbClr val="000000">
                <a:alpha val="44000"/>
              </a:srgbClr>
            </a:outerShdw>
          </a:effectLst>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b="53317"/>
          <a:stretch/>
        </p:blipFill>
        <p:spPr>
          <a:xfrm>
            <a:off x="7464287" y="4381500"/>
            <a:ext cx="1423873" cy="2202102"/>
          </a:xfrm>
          <a:prstGeom prst="rect">
            <a:avLst/>
          </a:prstGeom>
          <a:effectLst>
            <a:outerShdw blurRad="76200" dist="38100" algn="ctr" rotWithShape="0">
              <a:srgbClr val="000000">
                <a:alpha val="44000"/>
              </a:srgbClr>
            </a:outerShdw>
          </a:effectLst>
        </p:spPr>
      </p:pic>
      <p:sp>
        <p:nvSpPr>
          <p:cNvPr id="4" name="Rectangle 3"/>
          <p:cNvSpPr/>
          <p:nvPr/>
        </p:nvSpPr>
        <p:spPr>
          <a:xfrm>
            <a:off x="3657600" y="1852518"/>
            <a:ext cx="727113" cy="731520"/>
          </a:xfrm>
          <a:prstGeom prst="rect">
            <a:avLst/>
          </a:prstGeom>
          <a:solidFill>
            <a:schemeClr val="accent2"/>
          </a:solidFill>
          <a:ln>
            <a:noFill/>
          </a:ln>
          <a:effectLst>
            <a:outerShdw blurRad="76200" dist="381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b="1" dirty="0">
                <a:solidFill>
                  <a:schemeClr val="bg1"/>
                </a:solidFill>
                <a:latin typeface="Arial" pitchFamily="34" charset="0"/>
              </a:rPr>
              <a:t>44</a:t>
            </a:r>
            <a:r>
              <a:rPr lang="en-US" b="1" dirty="0" smtClean="0">
                <a:solidFill>
                  <a:schemeClr val="bg1"/>
                </a:solidFill>
                <a:latin typeface="Arial" pitchFamily="34" charset="0"/>
              </a:rPr>
              <a:t>%</a:t>
            </a:r>
            <a:endParaRPr lang="en-US" b="1" dirty="0">
              <a:solidFill>
                <a:schemeClr val="bg1"/>
              </a:solidFill>
              <a:latin typeface="Arial" pitchFamily="34" charset="0"/>
            </a:endParaRPr>
          </a:p>
        </p:txBody>
      </p:sp>
      <p:sp>
        <p:nvSpPr>
          <p:cNvPr id="20" name="Rectangle 19"/>
          <p:cNvSpPr/>
          <p:nvPr/>
        </p:nvSpPr>
        <p:spPr>
          <a:xfrm>
            <a:off x="3657600" y="3139440"/>
            <a:ext cx="727113" cy="731520"/>
          </a:xfrm>
          <a:prstGeom prst="rect">
            <a:avLst/>
          </a:prstGeom>
          <a:solidFill>
            <a:schemeClr val="accent2"/>
          </a:solidFill>
          <a:ln>
            <a:noFill/>
          </a:ln>
          <a:effectLst>
            <a:outerShdw blurRad="76200" dist="381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b="1" dirty="0" smtClean="0">
                <a:solidFill>
                  <a:schemeClr val="bg1"/>
                </a:solidFill>
                <a:latin typeface="Arial" pitchFamily="34" charset="0"/>
              </a:rPr>
              <a:t>19%</a:t>
            </a:r>
            <a:endParaRPr lang="en-US" b="1" dirty="0">
              <a:solidFill>
                <a:schemeClr val="bg1"/>
              </a:solidFill>
              <a:latin typeface="Arial" pitchFamily="34" charset="0"/>
            </a:endParaRPr>
          </a:p>
        </p:txBody>
      </p:sp>
      <p:sp>
        <p:nvSpPr>
          <p:cNvPr id="21" name="Rectangle 20"/>
          <p:cNvSpPr/>
          <p:nvPr/>
        </p:nvSpPr>
        <p:spPr>
          <a:xfrm>
            <a:off x="3657599" y="4434840"/>
            <a:ext cx="727113" cy="731520"/>
          </a:xfrm>
          <a:prstGeom prst="rect">
            <a:avLst/>
          </a:prstGeom>
          <a:solidFill>
            <a:schemeClr val="accent2"/>
          </a:solidFill>
          <a:ln>
            <a:noFill/>
          </a:ln>
          <a:effectLst>
            <a:outerShdw blurRad="76200" dist="381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b="1" dirty="0" smtClean="0">
                <a:solidFill>
                  <a:schemeClr val="bg1"/>
                </a:solidFill>
                <a:latin typeface="Arial" pitchFamily="34" charset="0"/>
              </a:rPr>
              <a:t>18%</a:t>
            </a:r>
            <a:endParaRPr lang="en-US" b="1" dirty="0">
              <a:solidFill>
                <a:schemeClr val="bg1"/>
              </a:solidFill>
              <a:latin typeface="Arial" pitchFamily="34" charset="0"/>
            </a:endParaRPr>
          </a:p>
        </p:txBody>
      </p:sp>
      <p:sp>
        <p:nvSpPr>
          <p:cNvPr id="22" name="Rectangle 21"/>
          <p:cNvSpPr/>
          <p:nvPr/>
        </p:nvSpPr>
        <p:spPr>
          <a:xfrm>
            <a:off x="4926376" y="1844040"/>
            <a:ext cx="727113" cy="731520"/>
          </a:xfrm>
          <a:prstGeom prst="rect">
            <a:avLst/>
          </a:prstGeom>
          <a:solidFill>
            <a:schemeClr val="accent2"/>
          </a:solidFill>
          <a:ln>
            <a:noFill/>
          </a:ln>
          <a:effectLst>
            <a:outerShdw blurRad="76200" dist="381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b="1" dirty="0" smtClean="0">
                <a:solidFill>
                  <a:schemeClr val="bg1"/>
                </a:solidFill>
                <a:latin typeface="Arial" pitchFamily="34" charset="0"/>
              </a:rPr>
              <a:t>35%</a:t>
            </a:r>
            <a:endParaRPr lang="en-US" b="1" dirty="0">
              <a:solidFill>
                <a:schemeClr val="bg1"/>
              </a:solidFill>
              <a:latin typeface="Arial" pitchFamily="34" charset="0"/>
            </a:endParaRPr>
          </a:p>
        </p:txBody>
      </p:sp>
      <p:sp>
        <p:nvSpPr>
          <p:cNvPr id="23" name="Rectangle 22"/>
          <p:cNvSpPr/>
          <p:nvPr/>
        </p:nvSpPr>
        <p:spPr>
          <a:xfrm>
            <a:off x="4926376" y="3130962"/>
            <a:ext cx="727113" cy="731520"/>
          </a:xfrm>
          <a:prstGeom prst="rect">
            <a:avLst/>
          </a:prstGeom>
          <a:solidFill>
            <a:schemeClr val="accent2"/>
          </a:solidFill>
          <a:ln>
            <a:noFill/>
          </a:ln>
          <a:effectLst>
            <a:outerShdw blurRad="76200" dist="381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b="1" dirty="0" smtClean="0">
                <a:solidFill>
                  <a:schemeClr val="bg1"/>
                </a:solidFill>
                <a:latin typeface="Arial" pitchFamily="34" charset="0"/>
              </a:rPr>
              <a:t>35%</a:t>
            </a:r>
            <a:endParaRPr lang="en-US" b="1" dirty="0">
              <a:solidFill>
                <a:schemeClr val="bg1"/>
              </a:solidFill>
              <a:latin typeface="Arial" pitchFamily="34" charset="0"/>
            </a:endParaRPr>
          </a:p>
        </p:txBody>
      </p:sp>
      <p:sp>
        <p:nvSpPr>
          <p:cNvPr id="24" name="Rectangle 23"/>
          <p:cNvSpPr/>
          <p:nvPr/>
        </p:nvSpPr>
        <p:spPr>
          <a:xfrm>
            <a:off x="4926375" y="4426362"/>
            <a:ext cx="727113" cy="731520"/>
          </a:xfrm>
          <a:prstGeom prst="rect">
            <a:avLst/>
          </a:prstGeom>
          <a:solidFill>
            <a:schemeClr val="accent2"/>
          </a:solidFill>
          <a:ln>
            <a:noFill/>
          </a:ln>
          <a:effectLst>
            <a:outerShdw blurRad="76200" dist="381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b="1" dirty="0" smtClean="0">
                <a:solidFill>
                  <a:schemeClr val="bg1"/>
                </a:solidFill>
                <a:latin typeface="Arial" pitchFamily="34" charset="0"/>
              </a:rPr>
              <a:t>10%</a:t>
            </a:r>
            <a:endParaRPr lang="en-US" b="1" dirty="0">
              <a:solidFill>
                <a:schemeClr val="bg1"/>
              </a:solidFill>
              <a:latin typeface="Arial" pitchFamily="34" charset="0"/>
            </a:endParaRPr>
          </a:p>
        </p:txBody>
      </p:sp>
    </p:spTree>
    <p:extLst>
      <p:ext uri="{BB962C8B-B14F-4D97-AF65-F5344CB8AC3E}">
        <p14:creationId xmlns:p14="http://schemas.microsoft.com/office/powerpoint/2010/main" val="372379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2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200"/>
                            </p:stCondLst>
                            <p:childTnLst>
                              <p:par>
                                <p:cTn id="13" presetID="10" presetClass="entr" presetSubtype="0" fill="hold" grpId="0" nodeType="afterEffect">
                                  <p:stCondLst>
                                    <p:cond delay="2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34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4400"/>
                            </p:stCondLst>
                            <p:childTnLst>
                              <p:par>
                                <p:cTn id="21" presetID="10" presetClass="entr" presetSubtype="0" fill="hold" grpId="0" nodeType="afterEffect">
                                  <p:stCondLst>
                                    <p:cond delay="2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p:stCondLst>
                              <p:cond delay="5600"/>
                            </p:stCondLst>
                            <p:childTnLst>
                              <p:par>
                                <p:cTn id="25" presetID="10" presetClass="entr" presetSubtype="0" fill="hold" grpId="0" nodeType="afterEffect">
                                  <p:stCondLst>
                                    <p:cond delay="2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89443" y="1013790"/>
            <a:ext cx="4154557" cy="55698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13" name="Rectangle 12"/>
          <p:cNvSpPr/>
          <p:nvPr/>
        </p:nvSpPr>
        <p:spPr>
          <a:xfrm>
            <a:off x="785191" y="1013791"/>
            <a:ext cx="4154557" cy="55698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2" name="Title 1"/>
          <p:cNvSpPr>
            <a:spLocks noGrp="1"/>
          </p:cNvSpPr>
          <p:nvPr>
            <p:ph type="title"/>
          </p:nvPr>
        </p:nvSpPr>
        <p:spPr/>
        <p:txBody>
          <a:bodyPr/>
          <a:lstStyle/>
          <a:p>
            <a:r>
              <a:rPr lang="en-US" dirty="0"/>
              <a:t>Thinking About Retirement Goals</a:t>
            </a:r>
          </a:p>
        </p:txBody>
      </p:sp>
      <p:sp>
        <p:nvSpPr>
          <p:cNvPr id="5" name="Text Placeholder 4"/>
          <p:cNvSpPr>
            <a:spLocks noGrp="1"/>
          </p:cNvSpPr>
          <p:nvPr>
            <p:ph type="body" sz="quarter" idx="13"/>
          </p:nvPr>
        </p:nvSpPr>
        <p:spPr/>
        <p:txBody>
          <a:bodyPr/>
          <a:lstStyle/>
          <a:p>
            <a:r>
              <a:rPr lang="en-US" dirty="0"/>
              <a:t>Source: 2010 T. Rowe Price Milestone Study.</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34930"/>
          <a:stretch/>
        </p:blipFill>
        <p:spPr>
          <a:xfrm>
            <a:off x="5864689" y="3277524"/>
            <a:ext cx="1252570" cy="3310563"/>
          </a:xfrm>
          <a:prstGeom prst="rect">
            <a:avLst/>
          </a:prstGeom>
          <a:effectLst>
            <a:outerShdw blurRad="76200" dist="38100" algn="ctr" rotWithShape="0">
              <a:srgbClr val="000000">
                <a:alpha val="44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1660" y="1463795"/>
            <a:ext cx="2471933" cy="1834899"/>
          </a:xfrm>
          <a:prstGeom prst="rect">
            <a:avLst/>
          </a:prstGeom>
          <a:effectLst>
            <a:outerShdw blurRad="76200" dist="38100" algn="ctr" rotWithShape="0">
              <a:srgbClr val="000000">
                <a:alpha val="44000"/>
              </a:srgbClr>
            </a:outerShdw>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362532" y="3371554"/>
            <a:ext cx="205340" cy="205340"/>
          </a:xfrm>
          <a:prstGeom prst="rect">
            <a:avLst/>
          </a:prstGeom>
          <a:effectLst>
            <a:outerShdw blurRad="76200" dist="38100" algn="ctr" rotWithShape="0">
              <a:srgbClr val="000000">
                <a:alpha val="44000"/>
              </a:srgbClr>
            </a:outerShdw>
          </a:effectLst>
        </p:spPr>
      </p:pic>
      <p:sp>
        <p:nvSpPr>
          <p:cNvPr id="7" name="TextBox 6"/>
          <p:cNvSpPr txBox="1"/>
          <p:nvPr/>
        </p:nvSpPr>
        <p:spPr>
          <a:xfrm>
            <a:off x="1369978" y="2031680"/>
            <a:ext cx="2190448" cy="1267014"/>
          </a:xfrm>
          <a:prstGeom prst="rect">
            <a:avLst/>
          </a:prstGeom>
          <a:noFill/>
        </p:spPr>
        <p:txBody>
          <a:bodyPr wrap="square" lIns="0" tIns="0" rIns="0" bIns="0" rtlCol="0">
            <a:spAutoFit/>
          </a:bodyPr>
          <a:lstStyle/>
          <a:p>
            <a:pPr marL="0" lvl="1" algn="ctr">
              <a:spcAft>
                <a:spcPts val="1000"/>
              </a:spcAft>
              <a:buClr>
                <a:schemeClr val="accent2"/>
              </a:buClr>
            </a:pPr>
            <a:r>
              <a:rPr lang="en-US" dirty="0">
                <a:solidFill>
                  <a:schemeClr val="tx2"/>
                </a:solidFill>
              </a:rPr>
              <a:t>Employees start setting their </a:t>
            </a:r>
            <a:r>
              <a:rPr lang="en-US" dirty="0" smtClean="0">
                <a:solidFill>
                  <a:schemeClr val="tx2"/>
                </a:solidFill>
              </a:rPr>
              <a:t>goals in </a:t>
            </a:r>
            <a:r>
              <a:rPr lang="en-US" dirty="0">
                <a:solidFill>
                  <a:schemeClr val="tx2"/>
                </a:solidFill>
              </a:rPr>
              <a:t>their 30s/40s</a:t>
            </a:r>
          </a:p>
          <a:p>
            <a:pPr algn="ctr">
              <a:spcAft>
                <a:spcPts val="1000"/>
              </a:spcAft>
              <a:buClr>
                <a:schemeClr val="accent2"/>
              </a:buClr>
            </a:pPr>
            <a:endParaRPr lang="en-US" sz="2000" dirty="0"/>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972889" y="1327909"/>
            <a:ext cx="2995475" cy="1713270"/>
          </a:xfrm>
          <a:prstGeom prst="rect">
            <a:avLst/>
          </a:prstGeom>
          <a:effectLst>
            <a:outerShdw blurRad="76200" dist="38100" algn="ctr" rotWithShape="0">
              <a:srgbClr val="000000">
                <a:alpha val="44000"/>
              </a:srgbClr>
            </a:outerShdw>
          </a:effec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5530" y="3106965"/>
            <a:ext cx="191729" cy="191729"/>
          </a:xfrm>
          <a:prstGeom prst="rect">
            <a:avLst/>
          </a:prstGeom>
          <a:effectLst>
            <a:outerShdw blurRad="76200" dist="38100" algn="ctr" rotWithShape="0">
              <a:srgbClr val="000000">
                <a:alpha val="44000"/>
              </a:srgbClr>
            </a:outerShdw>
          </a:effectLst>
        </p:spPr>
      </p:pic>
      <p:sp>
        <p:nvSpPr>
          <p:cNvPr id="10" name="TextBox 9"/>
          <p:cNvSpPr txBox="1"/>
          <p:nvPr/>
        </p:nvSpPr>
        <p:spPr>
          <a:xfrm>
            <a:off x="6246688" y="1774165"/>
            <a:ext cx="2364783" cy="1267014"/>
          </a:xfrm>
          <a:prstGeom prst="rect">
            <a:avLst/>
          </a:prstGeom>
          <a:noFill/>
        </p:spPr>
        <p:txBody>
          <a:bodyPr wrap="square" lIns="0" tIns="0" rIns="0" bIns="0" rtlCol="0">
            <a:spAutoFit/>
          </a:bodyPr>
          <a:lstStyle/>
          <a:p>
            <a:pPr marL="0" lvl="1" algn="ctr">
              <a:spcAft>
                <a:spcPts val="1000"/>
              </a:spcAft>
              <a:buClr>
                <a:schemeClr val="accent2"/>
              </a:buClr>
            </a:pPr>
            <a:r>
              <a:rPr lang="en-US" dirty="0">
                <a:solidFill>
                  <a:schemeClr val="tx2"/>
                </a:solidFill>
              </a:rPr>
              <a:t>I’m starting to think about my retirement goals in my 20s/30s</a:t>
            </a:r>
          </a:p>
          <a:p>
            <a:pPr>
              <a:spcAft>
                <a:spcPts val="1000"/>
              </a:spcAft>
              <a:buClr>
                <a:schemeClr val="accent2"/>
              </a:buClr>
            </a:pPr>
            <a:endParaRPr lang="en-US" sz="2000" dirty="0">
              <a:solidFill>
                <a:schemeClr val="tx2"/>
              </a:solidFill>
            </a:endParaRP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5168" y="3667874"/>
            <a:ext cx="2574601" cy="2297786"/>
          </a:xfrm>
          <a:prstGeom prst="rect">
            <a:avLst/>
          </a:prstGeom>
          <a:effectLst>
            <a:outerShdw blurRad="76200" dist="38100" algn="ctr" rotWithShape="0">
              <a:srgbClr val="000000">
                <a:alpha val="44000"/>
              </a:srgbClr>
            </a:outerShdw>
          </a:effectLst>
        </p:spPr>
      </p:pic>
    </p:spTree>
    <p:extLst>
      <p:ext uri="{BB962C8B-B14F-4D97-AF65-F5344CB8AC3E}">
        <p14:creationId xmlns:p14="http://schemas.microsoft.com/office/powerpoint/2010/main" val="2108761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Awareness Without Ability </a:t>
            </a:r>
            <a:br>
              <a:rPr lang="en-US" dirty="0"/>
            </a:br>
            <a:r>
              <a:rPr lang="en-US" dirty="0"/>
              <a:t>Creates Fear, Denial, AND Anxiety</a:t>
            </a:r>
          </a:p>
        </p:txBody>
      </p:sp>
      <p:sp>
        <p:nvSpPr>
          <p:cNvPr id="3" name="TextBox 2"/>
          <p:cNvSpPr txBox="1"/>
          <p:nvPr/>
        </p:nvSpPr>
        <p:spPr>
          <a:xfrm>
            <a:off x="7145973" y="2523023"/>
            <a:ext cx="1432947" cy="492443"/>
          </a:xfrm>
          <a:prstGeom prst="rect">
            <a:avLst/>
          </a:prstGeom>
          <a:noFill/>
        </p:spPr>
        <p:txBody>
          <a:bodyPr wrap="square" lIns="0" tIns="0" rIns="0" bIns="0" rtlCol="0">
            <a:spAutoFit/>
          </a:bodyPr>
          <a:lstStyle/>
          <a:p>
            <a:pPr algn="ctr">
              <a:buClr>
                <a:schemeClr val="accent2"/>
              </a:buClr>
            </a:pPr>
            <a:r>
              <a:rPr lang="en-US" sz="1600" dirty="0" smtClean="0">
                <a:solidFill>
                  <a:schemeClr val="accent2"/>
                </a:solidFill>
              </a:rPr>
              <a:t>How do I save for </a:t>
            </a:r>
            <a:r>
              <a:rPr lang="en-US" sz="1600" dirty="0">
                <a:solidFill>
                  <a:schemeClr val="accent2"/>
                </a:solidFill>
              </a:rPr>
              <a:t>retirement?</a:t>
            </a:r>
          </a:p>
        </p:txBody>
      </p:sp>
      <p:sp>
        <p:nvSpPr>
          <p:cNvPr id="5" name="TextBox 4"/>
          <p:cNvSpPr txBox="1"/>
          <p:nvPr/>
        </p:nvSpPr>
        <p:spPr>
          <a:xfrm>
            <a:off x="556549" y="2769244"/>
            <a:ext cx="1380439" cy="492443"/>
          </a:xfrm>
          <a:prstGeom prst="rect">
            <a:avLst/>
          </a:prstGeom>
          <a:noFill/>
        </p:spPr>
        <p:txBody>
          <a:bodyPr wrap="square" lIns="0" tIns="0" rIns="0" bIns="0" rtlCol="0">
            <a:spAutoFit/>
          </a:bodyPr>
          <a:lstStyle/>
          <a:p>
            <a:pPr algn="ctr">
              <a:buClr>
                <a:schemeClr val="accent2"/>
              </a:buClr>
            </a:pPr>
            <a:r>
              <a:rPr lang="en-US" sz="1600" dirty="0" smtClean="0">
                <a:solidFill>
                  <a:schemeClr val="accent2"/>
                </a:solidFill>
              </a:rPr>
              <a:t>Need to pay the bills</a:t>
            </a:r>
            <a:endParaRPr lang="en-US" sz="1600" dirty="0">
              <a:solidFill>
                <a:schemeClr val="accent2"/>
              </a:solidFill>
            </a:endParaRPr>
          </a:p>
        </p:txBody>
      </p:sp>
      <p:sp>
        <p:nvSpPr>
          <p:cNvPr id="8" name="TextBox 7"/>
          <p:cNvSpPr txBox="1"/>
          <p:nvPr/>
        </p:nvSpPr>
        <p:spPr>
          <a:xfrm>
            <a:off x="7862447" y="3606403"/>
            <a:ext cx="922541" cy="502872"/>
          </a:xfrm>
          <a:prstGeom prst="rect">
            <a:avLst/>
          </a:prstGeom>
          <a:noFill/>
        </p:spPr>
        <p:txBody>
          <a:bodyPr wrap="square" lIns="0" tIns="0" rIns="0" bIns="0" rtlCol="0">
            <a:spAutoFit/>
          </a:bodyPr>
          <a:lstStyle/>
          <a:p>
            <a:pPr algn="ctr">
              <a:buClr>
                <a:schemeClr val="accent2"/>
              </a:buClr>
            </a:pPr>
            <a:r>
              <a:rPr lang="en-US" sz="1600" dirty="0" smtClean="0">
                <a:solidFill>
                  <a:schemeClr val="accent2"/>
                </a:solidFill>
              </a:rPr>
              <a:t>School loans</a:t>
            </a:r>
            <a:endParaRPr lang="en-US" sz="1600" dirty="0">
              <a:solidFill>
                <a:schemeClr val="accent2"/>
              </a:solidFill>
            </a:endParaRPr>
          </a:p>
        </p:txBody>
      </p:sp>
      <p:sp>
        <p:nvSpPr>
          <p:cNvPr id="9" name="TextBox 8"/>
          <p:cNvSpPr txBox="1"/>
          <p:nvPr/>
        </p:nvSpPr>
        <p:spPr>
          <a:xfrm>
            <a:off x="4200267" y="1957633"/>
            <a:ext cx="1162843" cy="492443"/>
          </a:xfrm>
          <a:prstGeom prst="rect">
            <a:avLst/>
          </a:prstGeom>
          <a:noFill/>
        </p:spPr>
        <p:txBody>
          <a:bodyPr wrap="square" lIns="0" tIns="0" rIns="0" bIns="0" rtlCol="0">
            <a:spAutoFit/>
          </a:bodyPr>
          <a:lstStyle/>
          <a:p>
            <a:pPr algn="ctr">
              <a:buClr>
                <a:schemeClr val="accent2"/>
              </a:buClr>
            </a:pPr>
            <a:r>
              <a:rPr lang="en-US" sz="1600" dirty="0" smtClean="0">
                <a:solidFill>
                  <a:schemeClr val="accent2"/>
                </a:solidFill>
              </a:rPr>
              <a:t>Creditors are calling</a:t>
            </a:r>
            <a:endParaRPr lang="en-US" sz="1600" dirty="0">
              <a:solidFill>
                <a:schemeClr val="accent2"/>
              </a:solidFill>
            </a:endParaRPr>
          </a:p>
        </p:txBody>
      </p:sp>
      <p:sp>
        <p:nvSpPr>
          <p:cNvPr id="10" name="TextBox 9"/>
          <p:cNvSpPr txBox="1"/>
          <p:nvPr/>
        </p:nvSpPr>
        <p:spPr>
          <a:xfrm>
            <a:off x="2775253" y="1474891"/>
            <a:ext cx="1003481" cy="246221"/>
          </a:xfrm>
          <a:prstGeom prst="rect">
            <a:avLst/>
          </a:prstGeom>
          <a:noFill/>
        </p:spPr>
        <p:txBody>
          <a:bodyPr wrap="none" lIns="0" tIns="0" rIns="0" bIns="0" rtlCol="0">
            <a:spAutoFit/>
          </a:bodyPr>
          <a:lstStyle/>
          <a:p>
            <a:pPr algn="ctr">
              <a:buClr>
                <a:schemeClr val="accent2"/>
              </a:buClr>
            </a:pPr>
            <a:r>
              <a:rPr lang="en-US" sz="1600" dirty="0" smtClean="0">
                <a:solidFill>
                  <a:schemeClr val="accent2"/>
                </a:solidFill>
              </a:rPr>
              <a:t>I’m worried</a:t>
            </a:r>
            <a:endParaRPr lang="en-US" sz="1600" dirty="0">
              <a:solidFill>
                <a:schemeClr val="accent2"/>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6427"/>
          <a:stretch/>
        </p:blipFill>
        <p:spPr>
          <a:xfrm>
            <a:off x="4699495" y="2632722"/>
            <a:ext cx="2897348" cy="3953013"/>
          </a:xfrm>
          <a:prstGeom prst="rect">
            <a:avLst/>
          </a:prstGeom>
          <a:effectLst>
            <a:outerShdw blurRad="76200" dist="38100" algn="ctr" rotWithShape="0">
              <a:srgbClr val="000000">
                <a:alpha val="44000"/>
              </a:srgbClr>
            </a:outerShdw>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5707"/>
          <a:stretch/>
        </p:blipFill>
        <p:spPr>
          <a:xfrm>
            <a:off x="2063243" y="2100320"/>
            <a:ext cx="2804757" cy="4485415"/>
          </a:xfrm>
          <a:prstGeom prst="rect">
            <a:avLst/>
          </a:prstGeom>
          <a:effectLst>
            <a:outerShdw blurRad="76200" dist="38100" algn="ctr" rotWithShape="0">
              <a:srgbClr val="000000">
                <a:alpha val="44000"/>
              </a:srgbClr>
            </a:outerShdw>
          </a:effectLst>
        </p:spPr>
      </p:pic>
    </p:spTree>
    <p:extLst>
      <p:ext uri="{BB962C8B-B14F-4D97-AF65-F5344CB8AC3E}">
        <p14:creationId xmlns:p14="http://schemas.microsoft.com/office/powerpoint/2010/main" val="1743820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757" y="281353"/>
            <a:ext cx="8372462" cy="743577"/>
          </a:xfrm>
        </p:spPr>
        <p:txBody>
          <a:bodyPr/>
          <a:lstStyle/>
          <a:p>
            <a:r>
              <a:rPr lang="en-US" sz="2100" dirty="0"/>
              <a:t>Top 3 Milestones to Save More for Retirement</a:t>
            </a:r>
          </a:p>
        </p:txBody>
      </p:sp>
      <p:sp>
        <p:nvSpPr>
          <p:cNvPr id="5" name="Text Placeholder 4"/>
          <p:cNvSpPr>
            <a:spLocks noGrp="1"/>
          </p:cNvSpPr>
          <p:nvPr>
            <p:ph type="body" sz="quarter" idx="13"/>
          </p:nvPr>
        </p:nvSpPr>
        <p:spPr/>
        <p:txBody>
          <a:bodyPr/>
          <a:lstStyle/>
          <a:p>
            <a:r>
              <a:rPr lang="en-US" dirty="0"/>
              <a:t>Source: 2010 T. Rowe Price Milestone Study.</a:t>
            </a:r>
          </a:p>
        </p:txBody>
      </p:sp>
      <p:sp>
        <p:nvSpPr>
          <p:cNvPr id="6" name="TextBox 9"/>
          <p:cNvSpPr txBox="1">
            <a:spLocks noChangeArrowheads="1"/>
          </p:cNvSpPr>
          <p:nvPr/>
        </p:nvSpPr>
        <p:spPr bwMode="auto">
          <a:xfrm>
            <a:off x="1913243" y="4984641"/>
            <a:ext cx="358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eaLnBrk="1" hangingPunct="1"/>
            <a:r>
              <a:rPr lang="en-US" dirty="0">
                <a:solidFill>
                  <a:schemeClr val="tx1"/>
                </a:solidFill>
              </a:rPr>
              <a:t>Reaching a certain </a:t>
            </a:r>
            <a:r>
              <a:rPr lang="en-US" dirty="0" smtClean="0">
                <a:solidFill>
                  <a:schemeClr val="tx1"/>
                </a:solidFill>
              </a:rPr>
              <a:t>age</a:t>
            </a:r>
          </a:p>
          <a:p>
            <a:pPr eaLnBrk="1" hangingPunct="1"/>
            <a:r>
              <a:rPr lang="en-US" b="1" dirty="0" smtClean="0">
                <a:solidFill>
                  <a:schemeClr val="tx1"/>
                </a:solidFill>
              </a:rPr>
              <a:t>20</a:t>
            </a:r>
            <a:r>
              <a:rPr lang="en-US" b="1" dirty="0">
                <a:solidFill>
                  <a:schemeClr val="tx1"/>
                </a:solidFill>
              </a:rPr>
              <a:t>%</a:t>
            </a:r>
          </a:p>
        </p:txBody>
      </p:sp>
      <p:sp>
        <p:nvSpPr>
          <p:cNvPr id="7" name="TextBox 7"/>
          <p:cNvSpPr txBox="1">
            <a:spLocks noChangeArrowheads="1"/>
          </p:cNvSpPr>
          <p:nvPr/>
        </p:nvSpPr>
        <p:spPr bwMode="auto">
          <a:xfrm>
            <a:off x="1921411" y="3573427"/>
            <a:ext cx="8515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dirty="0">
                <a:solidFill>
                  <a:schemeClr val="tx1"/>
                </a:solidFill>
              </a:rPr>
              <a:t>Health</a:t>
            </a:r>
          </a:p>
          <a:p>
            <a:pPr algn="l" eaLnBrk="1" hangingPunct="1"/>
            <a:r>
              <a:rPr lang="en-US" b="1" dirty="0">
                <a:solidFill>
                  <a:schemeClr val="tx1"/>
                </a:solidFill>
              </a:rPr>
              <a:t>21%</a:t>
            </a:r>
          </a:p>
        </p:txBody>
      </p:sp>
      <p:sp>
        <p:nvSpPr>
          <p:cNvPr id="8" name="TextBox 8"/>
          <p:cNvSpPr txBox="1">
            <a:spLocks noChangeArrowheads="1"/>
          </p:cNvSpPr>
          <p:nvPr/>
        </p:nvSpPr>
        <p:spPr bwMode="auto">
          <a:xfrm>
            <a:off x="1921411" y="2106482"/>
            <a:ext cx="358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eaLnBrk="1" hangingPunct="1"/>
            <a:r>
              <a:rPr lang="en-US" dirty="0">
                <a:solidFill>
                  <a:schemeClr val="tx1"/>
                </a:solidFill>
              </a:rPr>
              <a:t>Current </a:t>
            </a:r>
            <a:r>
              <a:rPr lang="en-US" dirty="0" smtClean="0">
                <a:solidFill>
                  <a:schemeClr val="tx1"/>
                </a:solidFill>
              </a:rPr>
              <a:t>events/economy</a:t>
            </a:r>
          </a:p>
          <a:p>
            <a:pPr eaLnBrk="1" hangingPunct="1"/>
            <a:r>
              <a:rPr lang="en-US" b="1" dirty="0" smtClean="0">
                <a:solidFill>
                  <a:schemeClr val="tx1"/>
                </a:solidFill>
              </a:rPr>
              <a:t>27</a:t>
            </a:r>
            <a:r>
              <a:rPr lang="en-US" b="1" dirty="0">
                <a:solidFill>
                  <a:schemeClr val="tx1"/>
                </a:solidFill>
              </a:rPr>
              <a:t>%</a:t>
            </a:r>
          </a:p>
        </p:txBody>
      </p:sp>
      <p:sp>
        <p:nvSpPr>
          <p:cNvPr id="11" name="TextBox 23"/>
          <p:cNvSpPr txBox="1">
            <a:spLocks noChangeArrowheads="1"/>
          </p:cNvSpPr>
          <p:nvPr/>
        </p:nvSpPr>
        <p:spPr bwMode="auto">
          <a:xfrm>
            <a:off x="1997611" y="1276351"/>
            <a:ext cx="1447800" cy="3667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dirty="0">
                <a:solidFill>
                  <a:schemeClr val="bg1"/>
                </a:solidFill>
              </a:rPr>
              <a:t>Ages </a:t>
            </a:r>
            <a:r>
              <a:rPr lang="en-US" dirty="0" smtClean="0">
                <a:solidFill>
                  <a:schemeClr val="bg1"/>
                </a:solidFill>
              </a:rPr>
              <a:t>50</a:t>
            </a:r>
            <a:r>
              <a:rPr lang="en-US" dirty="0" smtClean="0">
                <a:solidFill>
                  <a:schemeClr val="bg1"/>
                </a:solidFill>
                <a:latin typeface="Arial Narrow"/>
                <a:cs typeface="Arial" charset="0"/>
              </a:rPr>
              <a:t>–</a:t>
            </a:r>
            <a:r>
              <a:rPr lang="en-US" dirty="0" smtClean="0">
                <a:solidFill>
                  <a:schemeClr val="bg1"/>
                </a:solidFill>
              </a:rPr>
              <a:t>59</a:t>
            </a:r>
            <a:endParaRPr lang="en-US" dirty="0">
              <a:solidFill>
                <a:schemeClr val="bg1"/>
              </a:solidFill>
            </a:endParaRPr>
          </a:p>
        </p:txBody>
      </p:sp>
      <p:sp>
        <p:nvSpPr>
          <p:cNvPr id="12" name="TextBox 3"/>
          <p:cNvSpPr txBox="1">
            <a:spLocks noChangeArrowheads="1"/>
          </p:cNvSpPr>
          <p:nvPr/>
        </p:nvSpPr>
        <p:spPr bwMode="auto">
          <a:xfrm>
            <a:off x="6056634" y="2106482"/>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dirty="0">
                <a:solidFill>
                  <a:schemeClr val="tx1"/>
                </a:solidFill>
              </a:rPr>
              <a:t>Becoming a parent</a:t>
            </a:r>
          </a:p>
          <a:p>
            <a:pPr algn="l" eaLnBrk="1" hangingPunct="1"/>
            <a:r>
              <a:rPr lang="en-US" b="1" dirty="0">
                <a:solidFill>
                  <a:schemeClr val="tx1"/>
                </a:solidFill>
              </a:rPr>
              <a:t>29%</a:t>
            </a:r>
          </a:p>
        </p:txBody>
      </p:sp>
      <p:sp>
        <p:nvSpPr>
          <p:cNvPr id="13" name="TextBox 4"/>
          <p:cNvSpPr txBox="1">
            <a:spLocks noChangeArrowheads="1"/>
          </p:cNvSpPr>
          <p:nvPr/>
        </p:nvSpPr>
        <p:spPr bwMode="auto">
          <a:xfrm>
            <a:off x="6056634" y="3573427"/>
            <a:ext cx="29882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eaLnBrk="1" hangingPunct="1"/>
            <a:r>
              <a:rPr lang="en-US" dirty="0">
                <a:solidFill>
                  <a:schemeClr val="tx1"/>
                </a:solidFill>
              </a:rPr>
              <a:t>Current </a:t>
            </a:r>
            <a:r>
              <a:rPr lang="en-US" dirty="0" smtClean="0">
                <a:solidFill>
                  <a:schemeClr val="tx1"/>
                </a:solidFill>
              </a:rPr>
              <a:t>events/economy </a:t>
            </a:r>
            <a:r>
              <a:rPr lang="en-US" b="1" dirty="0" smtClean="0">
                <a:solidFill>
                  <a:schemeClr val="tx1"/>
                </a:solidFill>
              </a:rPr>
              <a:t>19</a:t>
            </a:r>
            <a:r>
              <a:rPr lang="en-US" b="1" dirty="0">
                <a:solidFill>
                  <a:schemeClr val="tx1"/>
                </a:solidFill>
              </a:rPr>
              <a:t>%</a:t>
            </a:r>
          </a:p>
        </p:txBody>
      </p:sp>
      <p:sp>
        <p:nvSpPr>
          <p:cNvPr id="14" name="TextBox 6"/>
          <p:cNvSpPr txBox="1">
            <a:spLocks noChangeArrowheads="1"/>
          </p:cNvSpPr>
          <p:nvPr/>
        </p:nvSpPr>
        <p:spPr bwMode="auto">
          <a:xfrm>
            <a:off x="6056634" y="4997932"/>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dirty="0">
                <a:solidFill>
                  <a:schemeClr val="tx1"/>
                </a:solidFill>
              </a:rPr>
              <a:t>Marriage</a:t>
            </a:r>
          </a:p>
          <a:p>
            <a:pPr algn="l" eaLnBrk="1" hangingPunct="1"/>
            <a:r>
              <a:rPr lang="en-US" b="1" dirty="0">
                <a:solidFill>
                  <a:schemeClr val="tx1"/>
                </a:solidFill>
              </a:rPr>
              <a:t>17%</a:t>
            </a:r>
          </a:p>
        </p:txBody>
      </p:sp>
      <p:sp>
        <p:nvSpPr>
          <p:cNvPr id="17" name="TextBox 20"/>
          <p:cNvSpPr txBox="1">
            <a:spLocks noChangeArrowheads="1"/>
          </p:cNvSpPr>
          <p:nvPr/>
        </p:nvSpPr>
        <p:spPr bwMode="auto">
          <a:xfrm>
            <a:off x="6180459" y="1276353"/>
            <a:ext cx="1447800" cy="3667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dirty="0"/>
              <a:t>Ages </a:t>
            </a:r>
            <a:r>
              <a:rPr lang="en-US" dirty="0" smtClean="0"/>
              <a:t>20</a:t>
            </a:r>
            <a:r>
              <a:rPr lang="en-US" dirty="0" smtClean="0">
                <a:latin typeface="Arial Narrow"/>
                <a:cs typeface="Arial" charset="0"/>
              </a:rPr>
              <a:t>–</a:t>
            </a:r>
            <a:r>
              <a:rPr lang="en-US" dirty="0" smtClean="0"/>
              <a:t>29</a:t>
            </a:r>
            <a:endParaRPr lang="en-US" dirty="0"/>
          </a:p>
        </p:txBody>
      </p:sp>
      <p:pic>
        <p:nvPicPr>
          <p:cNvPr id="18" name="Picture 1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411" y="1908176"/>
            <a:ext cx="1033462" cy="1033462"/>
          </a:xfrm>
          <a:prstGeom prst="rect">
            <a:avLst/>
          </a:prstGeom>
          <a:noFill/>
          <a:ln>
            <a:noFill/>
          </a:ln>
          <a:effectLst>
            <a:outerShdw blurRad="76200" dist="38100" algn="ctr" rotWithShape="0">
              <a:srgbClr val="000000">
                <a:alpha val="44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32684" y="4791076"/>
            <a:ext cx="1033462" cy="1033462"/>
          </a:xfrm>
          <a:prstGeom prst="rect">
            <a:avLst/>
          </a:prstGeom>
          <a:noFill/>
          <a:ln>
            <a:noFill/>
          </a:ln>
          <a:effectLst>
            <a:outerShdw blurRad="76200" dist="38100" algn="ctr" rotWithShape="0">
              <a:srgbClr val="000000">
                <a:alpha val="44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78411" y="4791076"/>
            <a:ext cx="1033462" cy="1033462"/>
          </a:xfrm>
          <a:prstGeom prst="rect">
            <a:avLst/>
          </a:prstGeom>
          <a:noFill/>
          <a:ln>
            <a:noFill/>
          </a:ln>
          <a:effectLst>
            <a:outerShdw blurRad="76200" dist="38100" algn="ctr" rotWithShape="0">
              <a:srgbClr val="000000">
                <a:alpha val="44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932684" y="1908176"/>
            <a:ext cx="1033462" cy="1033462"/>
          </a:xfrm>
          <a:prstGeom prst="rect">
            <a:avLst/>
          </a:prstGeom>
          <a:noFill/>
          <a:ln>
            <a:noFill/>
          </a:ln>
          <a:effectLst>
            <a:outerShdw blurRad="76200" dist="38100" algn="ctr" rotWithShape="0">
              <a:srgbClr val="000000">
                <a:alpha val="44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32684" y="3386138"/>
            <a:ext cx="1033463" cy="1033463"/>
          </a:xfrm>
          <a:prstGeom prst="rect">
            <a:avLst/>
          </a:prstGeom>
          <a:noFill/>
          <a:ln>
            <a:noFill/>
          </a:ln>
          <a:effectLst>
            <a:outerShdw blurRad="76200" dist="38100" algn="ctr" rotWithShape="0">
              <a:srgbClr val="000000">
                <a:alpha val="44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78411" y="3386138"/>
            <a:ext cx="1033463" cy="1033463"/>
          </a:xfrm>
          <a:prstGeom prst="rect">
            <a:avLst/>
          </a:prstGeom>
          <a:noFill/>
          <a:ln>
            <a:noFill/>
          </a:ln>
          <a:effectLst>
            <a:outerShdw blurRad="76200" dist="38100" algn="ctr" rotWithShape="0">
              <a:srgbClr val="000000">
                <a:alpha val="44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6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500"/>
                            </p:stCondLst>
                            <p:childTnLst>
                              <p:par>
                                <p:cTn id="12" presetID="10" presetClass="entr" presetSubtype="0" fill="hold" nodeType="afterEffect">
                                  <p:stCondLst>
                                    <p:cond delay="3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par>
                                <p:cTn id="15" presetID="10" presetClass="entr" presetSubtype="0" fill="hold" grpId="0" nodeType="withEffect">
                                  <p:stCondLst>
                                    <p:cond delay="3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par>
                          <p:cTn id="18" fill="hold">
                            <p:stCondLst>
                              <p:cond delay="2800"/>
                            </p:stCondLst>
                            <p:childTnLst>
                              <p:par>
                                <p:cTn id="19" presetID="10" presetClass="entr" presetSubtype="0" fill="hold" nodeType="afterEffect">
                                  <p:stCondLst>
                                    <p:cond delay="3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childTnLst>
                                </p:cTn>
                              </p:par>
                              <p:par>
                                <p:cTn id="22" presetID="10" presetClass="entr" presetSubtype="0" fill="hold" grpId="0" nodeType="withEffect">
                                  <p:stCondLst>
                                    <p:cond delay="3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par>
                          <p:cTn id="25" fill="hold">
                            <p:stCondLst>
                              <p:cond delay="4100"/>
                            </p:stCondLst>
                            <p:childTnLst>
                              <p:par>
                                <p:cTn id="26" presetID="10" presetClass="entr" presetSubtype="0" fill="hold" nodeType="after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par>
                          <p:cTn id="32" fill="hold">
                            <p:stCondLst>
                              <p:cond delay="5600"/>
                            </p:stCondLst>
                            <p:childTnLst>
                              <p:par>
                                <p:cTn id="33" presetID="10" presetClass="entr" presetSubtype="0" fill="hold" nodeType="afterEffect">
                                  <p:stCondLst>
                                    <p:cond delay="30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childTnLst>
                                </p:cTn>
                              </p:par>
                              <p:par>
                                <p:cTn id="36" presetID="10" presetClass="entr" presetSubtype="0" fill="hold" grpId="0" nodeType="withEffect">
                                  <p:stCondLst>
                                    <p:cond delay="3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childTnLst>
                                </p:cTn>
                              </p:par>
                            </p:childTnLst>
                          </p:cTn>
                        </p:par>
                        <p:par>
                          <p:cTn id="39" fill="hold">
                            <p:stCondLst>
                              <p:cond delay="6900"/>
                            </p:stCondLst>
                            <p:childTnLst>
                              <p:par>
                                <p:cTn id="40" presetID="10" presetClass="entr" presetSubtype="0" fill="hold" nodeType="afterEffect">
                                  <p:stCondLst>
                                    <p:cond delay="3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par>
                                <p:cTn id="43" presetID="10" presetClass="entr" presetSubtype="0" fill="hold" grpId="0" nodeType="withEffect">
                                  <p:stCondLst>
                                    <p:cond delay="30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989443" y="1013790"/>
            <a:ext cx="4154557" cy="55698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22" name="Rectangle 21"/>
          <p:cNvSpPr/>
          <p:nvPr/>
        </p:nvSpPr>
        <p:spPr>
          <a:xfrm>
            <a:off x="785191" y="1013791"/>
            <a:ext cx="4154557" cy="55698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b="47669"/>
          <a:stretch/>
        </p:blipFill>
        <p:spPr>
          <a:xfrm>
            <a:off x="2278134" y="3797957"/>
            <a:ext cx="1827882" cy="2785648"/>
          </a:xfrm>
          <a:prstGeom prst="rect">
            <a:avLst/>
          </a:prstGeom>
          <a:effectLst>
            <a:outerShdw blurRad="76200" dist="38100" algn="ctr" rotWithShape="0">
              <a:srgbClr val="000000">
                <a:alpha val="44000"/>
              </a:srgbClr>
            </a:outerShdw>
          </a:effectLst>
        </p:spPr>
      </p:pic>
      <p:sp>
        <p:nvSpPr>
          <p:cNvPr id="2" name="Title 1"/>
          <p:cNvSpPr>
            <a:spLocks noGrp="1"/>
          </p:cNvSpPr>
          <p:nvPr>
            <p:ph type="title"/>
          </p:nvPr>
        </p:nvSpPr>
        <p:spPr/>
        <p:txBody>
          <a:bodyPr/>
          <a:lstStyle/>
          <a:p>
            <a:r>
              <a:rPr lang="en-US" dirty="0"/>
              <a:t>Plan Changes Don't Positively </a:t>
            </a:r>
            <a:r>
              <a:rPr lang="en-US" dirty="0" smtClean="0"/>
              <a:t/>
            </a:r>
            <a:br>
              <a:rPr lang="en-US" dirty="0" smtClean="0"/>
            </a:br>
            <a:r>
              <a:rPr lang="en-US" dirty="0" smtClean="0"/>
              <a:t>Impact </a:t>
            </a:r>
            <a:r>
              <a:rPr lang="en-US" dirty="0"/>
              <a:t>Savings Behavior </a:t>
            </a: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b="45395"/>
          <a:stretch/>
        </p:blipFill>
        <p:spPr>
          <a:xfrm>
            <a:off x="6767441" y="3789802"/>
            <a:ext cx="1540771" cy="2787268"/>
          </a:xfrm>
          <a:prstGeom prst="rect">
            <a:avLst/>
          </a:prstGeom>
          <a:effectLst>
            <a:outerShdw blurRad="76200" dist="38100" algn="ctr" rotWithShape="0">
              <a:srgbClr val="000000">
                <a:alpha val="44000"/>
              </a:srgbClr>
            </a:outerShdw>
          </a:effectLst>
        </p:spPr>
      </p:pic>
      <p:sp>
        <p:nvSpPr>
          <p:cNvPr id="4" name="Rectangle 3"/>
          <p:cNvSpPr/>
          <p:nvPr/>
        </p:nvSpPr>
        <p:spPr>
          <a:xfrm>
            <a:off x="2224797" y="1949239"/>
            <a:ext cx="1289304" cy="1286668"/>
          </a:xfrm>
          <a:prstGeom prst="rect">
            <a:avLst/>
          </a:prstGeom>
          <a:solidFill>
            <a:schemeClr val="accent2"/>
          </a:solidFill>
          <a:ln>
            <a:noFill/>
          </a:ln>
          <a:effectLst>
            <a:outerShdw blurRad="76200" dist="381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lvl="0" algn="ctr"/>
            <a:r>
              <a:rPr lang="en-US" sz="4400" b="1" dirty="0" smtClean="0">
                <a:solidFill>
                  <a:srgbClr val="FFFFFF"/>
                </a:solidFill>
              </a:rPr>
              <a:t>1.2</a:t>
            </a:r>
            <a:r>
              <a:rPr lang="en-US" sz="2600" b="1" dirty="0" smtClean="0">
                <a:solidFill>
                  <a:srgbClr val="FFFFFF"/>
                </a:solidFill>
              </a:rPr>
              <a:t>%</a:t>
            </a:r>
            <a:endParaRPr lang="en-US" sz="2600" b="1" dirty="0">
              <a:solidFill>
                <a:srgbClr val="FFFFFF"/>
              </a:solidFill>
            </a:endParaRPr>
          </a:p>
        </p:txBody>
      </p:sp>
      <p:sp>
        <p:nvSpPr>
          <p:cNvPr id="19" name="Rectangle 18"/>
          <p:cNvSpPr/>
          <p:nvPr/>
        </p:nvSpPr>
        <p:spPr>
          <a:xfrm>
            <a:off x="6302106" y="1935567"/>
            <a:ext cx="1355993" cy="1300339"/>
          </a:xfrm>
          <a:prstGeom prst="rect">
            <a:avLst/>
          </a:prstGeom>
          <a:solidFill>
            <a:schemeClr val="accent2"/>
          </a:solidFill>
          <a:ln>
            <a:noFill/>
          </a:ln>
          <a:effectLst>
            <a:outerShdw blurRad="76200" dist="381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lvl="0" algn="ctr"/>
            <a:r>
              <a:rPr lang="en-US" sz="4400" b="1" dirty="0" smtClean="0">
                <a:solidFill>
                  <a:srgbClr val="FFFFFF"/>
                </a:solidFill>
              </a:rPr>
              <a:t>0</a:t>
            </a:r>
            <a:r>
              <a:rPr lang="en-US" sz="2600" b="1" dirty="0" smtClean="0">
                <a:solidFill>
                  <a:srgbClr val="FFFFFF"/>
                </a:solidFill>
              </a:rPr>
              <a:t>%</a:t>
            </a:r>
            <a:endParaRPr lang="en-US" sz="2600" b="1" dirty="0">
              <a:solidFill>
                <a:srgbClr val="FFFFFF"/>
              </a:solidFill>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b="48109"/>
          <a:stretch/>
        </p:blipFill>
        <p:spPr>
          <a:xfrm>
            <a:off x="1217141" y="3996684"/>
            <a:ext cx="1422103" cy="2580386"/>
          </a:xfrm>
          <a:prstGeom prst="rect">
            <a:avLst/>
          </a:prstGeom>
          <a:effectLst>
            <a:outerShdw blurRad="76200" dist="38100" algn="ctr" rotWithShape="0">
              <a:srgbClr val="000000">
                <a:alpha val="44000"/>
              </a:srgbClr>
            </a:outerShdw>
          </a:effectLst>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b="44123"/>
          <a:stretch/>
        </p:blipFill>
        <p:spPr>
          <a:xfrm>
            <a:off x="5471561" y="3965912"/>
            <a:ext cx="1570756" cy="2611158"/>
          </a:xfrm>
          <a:prstGeom prst="rect">
            <a:avLst/>
          </a:prstGeom>
          <a:effectLst>
            <a:outerShdw blurRad="76200" dist="38100" algn="ctr" rotWithShape="0">
              <a:srgbClr val="000000">
                <a:alpha val="44000"/>
              </a:srgbClr>
            </a:outerShdw>
          </a:effectLst>
        </p:spPr>
      </p:pic>
      <p:sp>
        <p:nvSpPr>
          <p:cNvPr id="13" name="Rectangle 12"/>
          <p:cNvSpPr/>
          <p:nvPr/>
        </p:nvSpPr>
        <p:spPr>
          <a:xfrm>
            <a:off x="3609347" y="1935568"/>
            <a:ext cx="2606495" cy="1300339"/>
          </a:xfrm>
          <a:prstGeom prst="rect">
            <a:avLst/>
          </a:prstGeom>
          <a:solidFill>
            <a:schemeClr val="accent3"/>
          </a:solidFill>
          <a:ln>
            <a:noFill/>
          </a:ln>
          <a:effectLst>
            <a:outerShdw blurRad="76200" dist="381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lvl="0" algn="ctr"/>
            <a:endParaRPr lang="en-US" sz="2600" b="1" dirty="0">
              <a:solidFill>
                <a:srgbClr val="FFFFFF"/>
              </a:solidFill>
            </a:endParaRPr>
          </a:p>
        </p:txBody>
      </p:sp>
      <p:sp>
        <p:nvSpPr>
          <p:cNvPr id="24" name="TextBox 23"/>
          <p:cNvSpPr txBox="1"/>
          <p:nvPr/>
        </p:nvSpPr>
        <p:spPr>
          <a:xfrm>
            <a:off x="3790996" y="2170028"/>
            <a:ext cx="2355798" cy="266740"/>
          </a:xfrm>
          <a:prstGeom prst="rect">
            <a:avLst/>
          </a:prstGeom>
          <a:noFill/>
        </p:spPr>
        <p:txBody>
          <a:bodyPr wrap="square" lIns="0" tIns="0" rIns="0" bIns="0" rtlCol="0">
            <a:spAutoFit/>
          </a:bodyPr>
          <a:lstStyle/>
          <a:p>
            <a:pPr algn="ctr">
              <a:spcAft>
                <a:spcPts val="1200"/>
              </a:spcAft>
              <a:buClr>
                <a:schemeClr val="accent2"/>
              </a:buClr>
            </a:pPr>
            <a:r>
              <a:rPr lang="en-US" sz="2600" b="1" baseline="30000" dirty="0" smtClean="0">
                <a:solidFill>
                  <a:schemeClr val="bg1"/>
                </a:solidFill>
              </a:rPr>
              <a:t>Typical Plan Changes</a:t>
            </a:r>
          </a:p>
        </p:txBody>
      </p:sp>
      <p:sp>
        <p:nvSpPr>
          <p:cNvPr id="3" name="TextBox 2"/>
          <p:cNvSpPr txBox="1"/>
          <p:nvPr/>
        </p:nvSpPr>
        <p:spPr>
          <a:xfrm>
            <a:off x="3761849" y="2669750"/>
            <a:ext cx="2355798" cy="266740"/>
          </a:xfrm>
          <a:prstGeom prst="rect">
            <a:avLst/>
          </a:prstGeom>
          <a:noFill/>
        </p:spPr>
        <p:txBody>
          <a:bodyPr wrap="square" lIns="0" tIns="0" rIns="0" bIns="0" rtlCol="0">
            <a:spAutoFit/>
          </a:bodyPr>
          <a:lstStyle/>
          <a:p>
            <a:pPr algn="ctr">
              <a:spcAft>
                <a:spcPts val="1200"/>
              </a:spcAft>
              <a:buClr>
                <a:schemeClr val="accent2"/>
              </a:buClr>
            </a:pPr>
            <a:r>
              <a:rPr lang="en-US" sz="2600" b="1" baseline="30000" dirty="0">
                <a:solidFill>
                  <a:schemeClr val="accent2"/>
                </a:solidFill>
              </a:rPr>
              <a:t>Investment </a:t>
            </a:r>
            <a:r>
              <a:rPr lang="en-US" sz="2600" b="1" baseline="30000" dirty="0" smtClean="0">
                <a:solidFill>
                  <a:schemeClr val="accent2"/>
                </a:solidFill>
              </a:rPr>
              <a:t>changes</a:t>
            </a:r>
          </a:p>
        </p:txBody>
      </p:sp>
      <p:sp>
        <p:nvSpPr>
          <p:cNvPr id="25" name="TextBox 24"/>
          <p:cNvSpPr txBox="1"/>
          <p:nvPr/>
        </p:nvSpPr>
        <p:spPr>
          <a:xfrm>
            <a:off x="3744969" y="2676993"/>
            <a:ext cx="2355798" cy="266740"/>
          </a:xfrm>
          <a:prstGeom prst="rect">
            <a:avLst/>
          </a:prstGeom>
          <a:noFill/>
        </p:spPr>
        <p:txBody>
          <a:bodyPr wrap="square" lIns="0" tIns="0" rIns="0" bIns="0" rtlCol="0">
            <a:spAutoFit/>
          </a:bodyPr>
          <a:lstStyle/>
          <a:p>
            <a:pPr algn="ctr">
              <a:spcAft>
                <a:spcPts val="1200"/>
              </a:spcAft>
              <a:buClr>
                <a:schemeClr val="accent2"/>
              </a:buClr>
            </a:pPr>
            <a:r>
              <a:rPr lang="en-US" sz="2600" b="1" baseline="30000" dirty="0" smtClean="0">
                <a:solidFill>
                  <a:schemeClr val="accent2"/>
                </a:solidFill>
              </a:rPr>
              <a:t>Enhanced website</a:t>
            </a:r>
          </a:p>
        </p:txBody>
      </p:sp>
      <p:sp>
        <p:nvSpPr>
          <p:cNvPr id="26" name="TextBox 25"/>
          <p:cNvSpPr txBox="1"/>
          <p:nvPr/>
        </p:nvSpPr>
        <p:spPr>
          <a:xfrm>
            <a:off x="3761849" y="2550722"/>
            <a:ext cx="2355798" cy="533479"/>
          </a:xfrm>
          <a:prstGeom prst="rect">
            <a:avLst/>
          </a:prstGeom>
          <a:noFill/>
        </p:spPr>
        <p:txBody>
          <a:bodyPr wrap="square" lIns="0" tIns="0" rIns="0" bIns="0" rtlCol="0">
            <a:spAutoFit/>
          </a:bodyPr>
          <a:lstStyle/>
          <a:p>
            <a:pPr algn="ctr">
              <a:spcAft>
                <a:spcPts val="1200"/>
              </a:spcAft>
              <a:buClr>
                <a:schemeClr val="accent2"/>
              </a:buClr>
            </a:pPr>
            <a:r>
              <a:rPr lang="en-US" sz="2600" b="1" baseline="30000" dirty="0" smtClean="0">
                <a:solidFill>
                  <a:schemeClr val="accent2"/>
                </a:solidFill>
              </a:rPr>
              <a:t>Company </a:t>
            </a:r>
            <a:r>
              <a:rPr lang="en-US" sz="2600" b="1" baseline="30000" dirty="0">
                <a:solidFill>
                  <a:schemeClr val="accent2"/>
                </a:solidFill>
              </a:rPr>
              <a:t>match formula </a:t>
            </a:r>
            <a:r>
              <a:rPr lang="en-US" sz="2600" b="1" baseline="30000" dirty="0" smtClean="0">
                <a:solidFill>
                  <a:schemeClr val="accent2"/>
                </a:solidFill>
              </a:rPr>
              <a:t>change</a:t>
            </a:r>
          </a:p>
        </p:txBody>
      </p:sp>
      <p:sp>
        <p:nvSpPr>
          <p:cNvPr id="27" name="TextBox 26"/>
          <p:cNvSpPr txBox="1"/>
          <p:nvPr/>
        </p:nvSpPr>
        <p:spPr>
          <a:xfrm>
            <a:off x="3734695" y="2676992"/>
            <a:ext cx="2355798" cy="266740"/>
          </a:xfrm>
          <a:prstGeom prst="rect">
            <a:avLst/>
          </a:prstGeom>
          <a:noFill/>
        </p:spPr>
        <p:txBody>
          <a:bodyPr wrap="square" lIns="0" tIns="0" rIns="0" bIns="0" rtlCol="0">
            <a:spAutoFit/>
          </a:bodyPr>
          <a:lstStyle/>
          <a:p>
            <a:pPr algn="ctr">
              <a:spcAft>
                <a:spcPts val="1200"/>
              </a:spcAft>
              <a:buClr>
                <a:schemeClr val="accent2"/>
              </a:buClr>
            </a:pPr>
            <a:r>
              <a:rPr lang="en-US" sz="2600" b="1" baseline="30000" dirty="0" smtClean="0">
                <a:solidFill>
                  <a:schemeClr val="accent2"/>
                </a:solidFill>
              </a:rPr>
              <a:t>New </a:t>
            </a:r>
            <a:r>
              <a:rPr lang="en-US" sz="2600" b="1" baseline="30000" dirty="0">
                <a:solidFill>
                  <a:schemeClr val="accent2"/>
                </a:solidFill>
              </a:rPr>
              <a:t>loan </a:t>
            </a:r>
            <a:r>
              <a:rPr lang="en-US" sz="2600" b="1" baseline="30000" dirty="0" smtClean="0">
                <a:solidFill>
                  <a:schemeClr val="accent2"/>
                </a:solidFill>
              </a:rPr>
              <a:t>provisions</a:t>
            </a:r>
          </a:p>
        </p:txBody>
      </p:sp>
      <p:sp>
        <p:nvSpPr>
          <p:cNvPr id="28" name="TextBox 27"/>
          <p:cNvSpPr txBox="1"/>
          <p:nvPr/>
        </p:nvSpPr>
        <p:spPr>
          <a:xfrm>
            <a:off x="3755243" y="2676992"/>
            <a:ext cx="2355798" cy="266740"/>
          </a:xfrm>
          <a:prstGeom prst="rect">
            <a:avLst/>
          </a:prstGeom>
          <a:noFill/>
        </p:spPr>
        <p:txBody>
          <a:bodyPr wrap="square" lIns="0" tIns="0" rIns="0" bIns="0" rtlCol="0">
            <a:spAutoFit/>
          </a:bodyPr>
          <a:lstStyle/>
          <a:p>
            <a:pPr algn="ctr">
              <a:spcAft>
                <a:spcPts val="1200"/>
              </a:spcAft>
              <a:buClr>
                <a:schemeClr val="accent2"/>
              </a:buClr>
            </a:pPr>
            <a:r>
              <a:rPr lang="en-US" sz="2600" b="1" baseline="30000" dirty="0" smtClean="0">
                <a:solidFill>
                  <a:schemeClr val="accent2"/>
                </a:solidFill>
              </a:rPr>
              <a:t>Paperless statements</a:t>
            </a:r>
          </a:p>
        </p:txBody>
      </p:sp>
      <p:sp>
        <p:nvSpPr>
          <p:cNvPr id="20" name="Text Placeholder 4"/>
          <p:cNvSpPr>
            <a:spLocks noGrp="1"/>
          </p:cNvSpPr>
          <p:nvPr>
            <p:ph type="body" sz="quarter" idx="13"/>
          </p:nvPr>
        </p:nvSpPr>
        <p:spPr>
          <a:xfrm>
            <a:off x="1540924" y="6045169"/>
            <a:ext cx="7467600" cy="457200"/>
          </a:xfrm>
        </p:spPr>
        <p:txBody>
          <a:bodyPr/>
          <a:lstStyle/>
          <a:p>
            <a:r>
              <a:rPr lang="en-US" dirty="0">
                <a:solidFill>
                  <a:schemeClr val="bg1"/>
                </a:solidFill>
              </a:rPr>
              <a:t>Source: 2010 T. Rowe Price Milestone </a:t>
            </a:r>
            <a:r>
              <a:rPr lang="en-US" dirty="0" smtClean="0">
                <a:solidFill>
                  <a:schemeClr val="bg1"/>
                </a:solidFill>
              </a:rPr>
              <a:t>Study.</a:t>
            </a:r>
            <a:endParaRPr lang="en-US" dirty="0">
              <a:solidFill>
                <a:schemeClr val="bg1"/>
              </a:solidFill>
            </a:endParaRPr>
          </a:p>
        </p:txBody>
      </p:sp>
    </p:spTree>
    <p:extLst>
      <p:ext uri="{BB962C8B-B14F-4D97-AF65-F5344CB8AC3E}">
        <p14:creationId xmlns:p14="http://schemas.microsoft.com/office/powerpoint/2010/main" val="190830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xit" presetSubtype="0" fill="hold" grpId="0" nodeType="afterEffect">
                                  <p:stCondLst>
                                    <p:cond delay="1000"/>
                                  </p:stCondLst>
                                  <p:childTnLst>
                                    <p:animEffect transition="out" filter="fade">
                                      <p:cBhvr>
                                        <p:cTn id="10" dur="750"/>
                                        <p:tgtEl>
                                          <p:spTgt spid="3">
                                            <p:txEl>
                                              <p:pRg st="0" end="0"/>
                                            </p:txEl>
                                          </p:spTgt>
                                        </p:tgtEl>
                                      </p:cBhvr>
                                    </p:animEffect>
                                    <p:set>
                                      <p:cBhvr>
                                        <p:cTn id="11" dur="1" fill="hold">
                                          <p:stCondLst>
                                            <p:cond delay="749"/>
                                          </p:stCondLst>
                                        </p:cTn>
                                        <p:tgtEl>
                                          <p:spTgt spid="3">
                                            <p:txEl>
                                              <p:pRg st="0" end="0"/>
                                            </p:txEl>
                                          </p:spTgt>
                                        </p:tgtEl>
                                        <p:attrNameLst>
                                          <p:attrName>style.visibility</p:attrName>
                                        </p:attrNameLst>
                                      </p:cBhvr>
                                      <p:to>
                                        <p:strVal val="hidden"/>
                                      </p:to>
                                    </p:se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fade">
                                      <p:cBhvr>
                                        <p:cTn id="15" dur="750"/>
                                        <p:tgtEl>
                                          <p:spTgt spid="25">
                                            <p:txEl>
                                              <p:pRg st="0" end="0"/>
                                            </p:txEl>
                                          </p:spTgt>
                                        </p:tgtEl>
                                      </p:cBhvr>
                                    </p:animEffect>
                                  </p:childTnLst>
                                </p:cTn>
                              </p:par>
                            </p:childTnLst>
                          </p:cTn>
                        </p:par>
                        <p:par>
                          <p:cTn id="16" fill="hold">
                            <p:stCondLst>
                              <p:cond delay="3250"/>
                            </p:stCondLst>
                            <p:childTnLst>
                              <p:par>
                                <p:cTn id="17" presetID="10" presetClass="exit" presetSubtype="0" fill="hold" grpId="0" nodeType="afterEffect">
                                  <p:stCondLst>
                                    <p:cond delay="1000"/>
                                  </p:stCondLst>
                                  <p:childTnLst>
                                    <p:animEffect transition="out" filter="fade">
                                      <p:cBhvr>
                                        <p:cTn id="18" dur="750"/>
                                        <p:tgtEl>
                                          <p:spTgt spid="25">
                                            <p:txEl>
                                              <p:pRg st="0" end="0"/>
                                            </p:txEl>
                                          </p:spTgt>
                                        </p:tgtEl>
                                      </p:cBhvr>
                                    </p:animEffect>
                                    <p:set>
                                      <p:cBhvr>
                                        <p:cTn id="19" dur="1" fill="hold">
                                          <p:stCondLst>
                                            <p:cond delay="749"/>
                                          </p:stCondLst>
                                        </p:cTn>
                                        <p:tgtEl>
                                          <p:spTgt spid="25">
                                            <p:txEl>
                                              <p:pRg st="0" end="0"/>
                                            </p:txEl>
                                          </p:spTgt>
                                        </p:tgtEl>
                                        <p:attrNameLst>
                                          <p:attrName>style.visibility</p:attrName>
                                        </p:attrNameLst>
                                      </p:cBhvr>
                                      <p:to>
                                        <p:strVal val="hidden"/>
                                      </p:to>
                                    </p:se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fade">
                                      <p:cBhvr>
                                        <p:cTn id="23" dur="750"/>
                                        <p:tgtEl>
                                          <p:spTgt spid="26">
                                            <p:txEl>
                                              <p:pRg st="0" end="0"/>
                                            </p:txEl>
                                          </p:spTgt>
                                        </p:tgtEl>
                                      </p:cBhvr>
                                    </p:animEffect>
                                  </p:childTnLst>
                                </p:cTn>
                              </p:par>
                            </p:childTnLst>
                          </p:cTn>
                        </p:par>
                        <p:par>
                          <p:cTn id="24" fill="hold">
                            <p:stCondLst>
                              <p:cond delay="5750"/>
                            </p:stCondLst>
                            <p:childTnLst>
                              <p:par>
                                <p:cTn id="25" presetID="10" presetClass="exit" presetSubtype="0" fill="hold" grpId="0" nodeType="afterEffect">
                                  <p:stCondLst>
                                    <p:cond delay="1000"/>
                                  </p:stCondLst>
                                  <p:childTnLst>
                                    <p:animEffect transition="out" filter="fade">
                                      <p:cBhvr>
                                        <p:cTn id="26" dur="750"/>
                                        <p:tgtEl>
                                          <p:spTgt spid="26">
                                            <p:txEl>
                                              <p:pRg st="0" end="0"/>
                                            </p:txEl>
                                          </p:spTgt>
                                        </p:tgtEl>
                                      </p:cBhvr>
                                    </p:animEffect>
                                    <p:set>
                                      <p:cBhvr>
                                        <p:cTn id="27" dur="1" fill="hold">
                                          <p:stCondLst>
                                            <p:cond delay="749"/>
                                          </p:stCondLst>
                                        </p:cTn>
                                        <p:tgtEl>
                                          <p:spTgt spid="26">
                                            <p:txEl>
                                              <p:pRg st="0" end="0"/>
                                            </p:txEl>
                                          </p:spTgt>
                                        </p:tgtEl>
                                        <p:attrNameLst>
                                          <p:attrName>style.visibility</p:attrName>
                                        </p:attrNameLst>
                                      </p:cBhvr>
                                      <p:to>
                                        <p:strVal val="hidden"/>
                                      </p:to>
                                    </p:set>
                                  </p:childTnLst>
                                </p:cTn>
                              </p:par>
                            </p:childTnLst>
                          </p:cTn>
                        </p:par>
                        <p:par>
                          <p:cTn id="28" fill="hold">
                            <p:stCondLst>
                              <p:cond delay="7500"/>
                            </p:stCondLst>
                            <p:childTnLst>
                              <p:par>
                                <p:cTn id="29" presetID="10" presetClass="entr" presetSubtype="0" fill="hold" nodeType="afterEffect">
                                  <p:stCondLst>
                                    <p:cond delay="0"/>
                                  </p:stCondLst>
                                  <p:childTnLst>
                                    <p:set>
                                      <p:cBhvr>
                                        <p:cTn id="30" dur="1" fill="hold">
                                          <p:stCondLst>
                                            <p:cond delay="0"/>
                                          </p:stCondLst>
                                        </p:cTn>
                                        <p:tgtEl>
                                          <p:spTgt spid="27">
                                            <p:txEl>
                                              <p:pRg st="0" end="0"/>
                                            </p:txEl>
                                          </p:spTgt>
                                        </p:tgtEl>
                                        <p:attrNameLst>
                                          <p:attrName>style.visibility</p:attrName>
                                        </p:attrNameLst>
                                      </p:cBhvr>
                                      <p:to>
                                        <p:strVal val="visible"/>
                                      </p:to>
                                    </p:set>
                                    <p:animEffect transition="in" filter="fade">
                                      <p:cBhvr>
                                        <p:cTn id="31" dur="750"/>
                                        <p:tgtEl>
                                          <p:spTgt spid="27">
                                            <p:txEl>
                                              <p:pRg st="0" end="0"/>
                                            </p:txEl>
                                          </p:spTgt>
                                        </p:tgtEl>
                                      </p:cBhvr>
                                    </p:animEffect>
                                  </p:childTnLst>
                                </p:cTn>
                              </p:par>
                            </p:childTnLst>
                          </p:cTn>
                        </p:par>
                        <p:par>
                          <p:cTn id="32" fill="hold">
                            <p:stCondLst>
                              <p:cond delay="8250"/>
                            </p:stCondLst>
                            <p:childTnLst>
                              <p:par>
                                <p:cTn id="33" presetID="10" presetClass="exit" presetSubtype="0" fill="hold" grpId="0" nodeType="afterEffect">
                                  <p:stCondLst>
                                    <p:cond delay="1000"/>
                                  </p:stCondLst>
                                  <p:childTnLst>
                                    <p:animEffect transition="out" filter="fade">
                                      <p:cBhvr>
                                        <p:cTn id="34" dur="750"/>
                                        <p:tgtEl>
                                          <p:spTgt spid="27">
                                            <p:txEl>
                                              <p:pRg st="0" end="0"/>
                                            </p:txEl>
                                          </p:spTgt>
                                        </p:tgtEl>
                                      </p:cBhvr>
                                    </p:animEffect>
                                    <p:set>
                                      <p:cBhvr>
                                        <p:cTn id="35" dur="1" fill="hold">
                                          <p:stCondLst>
                                            <p:cond delay="749"/>
                                          </p:stCondLst>
                                        </p:cTn>
                                        <p:tgtEl>
                                          <p:spTgt spid="27">
                                            <p:txEl>
                                              <p:pRg st="0" end="0"/>
                                            </p:txEl>
                                          </p:spTgt>
                                        </p:tgtEl>
                                        <p:attrNameLst>
                                          <p:attrName>style.visibility</p:attrName>
                                        </p:attrNameLst>
                                      </p:cBhvr>
                                      <p:to>
                                        <p:strVal val="hidden"/>
                                      </p:to>
                                    </p:set>
                                  </p:childTnLst>
                                </p:cTn>
                              </p:par>
                            </p:childTnLst>
                          </p:cTn>
                        </p:par>
                        <p:par>
                          <p:cTn id="36" fill="hold">
                            <p:stCondLst>
                              <p:cond delay="10000"/>
                            </p:stCondLst>
                            <p:childTnLst>
                              <p:par>
                                <p:cTn id="37" presetID="10" presetClass="entr" presetSubtype="0" fill="hold" nodeType="after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fade">
                                      <p:cBhvr>
                                        <p:cTn id="39" dur="750"/>
                                        <p:tgtEl>
                                          <p:spTgt spid="28">
                                            <p:txEl>
                                              <p:pRg st="0" end="0"/>
                                            </p:txEl>
                                          </p:spTgt>
                                        </p:tgtEl>
                                      </p:cBhvr>
                                    </p:animEffect>
                                  </p:childTnLst>
                                </p:cTn>
                              </p:par>
                            </p:childTnLst>
                          </p:cTn>
                        </p:par>
                        <p:par>
                          <p:cTn id="40" fill="hold">
                            <p:stCondLst>
                              <p:cond delay="10750"/>
                            </p:stCondLst>
                            <p:childTnLst>
                              <p:par>
                                <p:cTn id="41" presetID="10" presetClass="exit" presetSubtype="0" fill="hold" grpId="0" nodeType="afterEffect">
                                  <p:stCondLst>
                                    <p:cond delay="1000"/>
                                  </p:stCondLst>
                                  <p:childTnLst>
                                    <p:animEffect transition="out" filter="fade">
                                      <p:cBhvr>
                                        <p:cTn id="42" dur="750"/>
                                        <p:tgtEl>
                                          <p:spTgt spid="28">
                                            <p:txEl>
                                              <p:pRg st="0" end="0"/>
                                            </p:txEl>
                                          </p:spTgt>
                                        </p:tgtEl>
                                      </p:cBhvr>
                                    </p:animEffect>
                                    <p:set>
                                      <p:cBhvr>
                                        <p:cTn id="43" dur="1" fill="hold">
                                          <p:stCondLst>
                                            <p:cond delay="749"/>
                                          </p:stCondLst>
                                        </p:cTn>
                                        <p:tgtEl>
                                          <p:spTgt spid="2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5" grpId="0" build="allAtOnce"/>
      <p:bldP spid="26" grpId="0" build="allAtOnce"/>
      <p:bldP spid="27" grpId="0" build="allAtOnce"/>
      <p:bldP spid="2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Traditional DC Mindset</a:t>
            </a:r>
          </a:p>
        </p:txBody>
      </p:sp>
      <p:grpSp>
        <p:nvGrpSpPr>
          <p:cNvPr id="5" name="Boomers"/>
          <p:cNvGrpSpPr/>
          <p:nvPr/>
        </p:nvGrpSpPr>
        <p:grpSpPr>
          <a:xfrm>
            <a:off x="2296276" y="2035205"/>
            <a:ext cx="3734655" cy="4552882"/>
            <a:chOff x="2296276" y="2035205"/>
            <a:chExt cx="3734655" cy="4552882"/>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2183"/>
            <a:stretch/>
          </p:blipFill>
          <p:spPr>
            <a:xfrm>
              <a:off x="4272121" y="2417376"/>
              <a:ext cx="1758810" cy="4170711"/>
            </a:xfrm>
            <a:prstGeom prst="rect">
              <a:avLst/>
            </a:prstGeom>
            <a:effectLst>
              <a:outerShdw blurRad="76200" dist="38100" algn="ctr" rotWithShape="0">
                <a:srgbClr val="000000">
                  <a:alpha val="44000"/>
                </a:srgbClr>
              </a:outerShdw>
            </a:effec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31933"/>
            <a:stretch/>
          </p:blipFill>
          <p:spPr>
            <a:xfrm>
              <a:off x="2296276" y="2035205"/>
              <a:ext cx="2296843" cy="4552882"/>
            </a:xfrm>
            <a:prstGeom prst="rect">
              <a:avLst/>
            </a:prstGeom>
            <a:effectLst>
              <a:outerShdw blurRad="76200" dist="38100" algn="ctr" rotWithShape="0">
                <a:srgbClr val="000000">
                  <a:alpha val="44000"/>
                </a:srgbClr>
              </a:outerShdw>
            </a:effectLst>
          </p:spPr>
        </p:pic>
      </p:grpSp>
      <p:sp>
        <p:nvSpPr>
          <p:cNvPr id="8" name="Title 1"/>
          <p:cNvSpPr txBox="1">
            <a:spLocks/>
          </p:cNvSpPr>
          <p:nvPr/>
        </p:nvSpPr>
        <p:spPr bwMode="auto">
          <a:xfrm>
            <a:off x="914759" y="281353"/>
            <a:ext cx="7467600" cy="743577"/>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200" kern="1200" cap="all" baseline="0">
                <a:solidFill>
                  <a:schemeClr val="accent2"/>
                </a:solidFill>
                <a:latin typeface="+mj-lt"/>
                <a:ea typeface="+mj-ea"/>
                <a:cs typeface="+mj-cs"/>
              </a:defRPr>
            </a:lvl1pPr>
          </a:lstStyle>
          <a:p>
            <a:r>
              <a:rPr lang="en-US" smtClean="0"/>
              <a:t>SHIFTING YOUR DC MINDSET</a:t>
            </a:r>
            <a:endParaRPr lang="en-US" dirty="0"/>
          </a:p>
        </p:txBody>
      </p:sp>
      <p:grpSp>
        <p:nvGrpSpPr>
          <p:cNvPr id="9" name="Group 8"/>
          <p:cNvGrpSpPr/>
          <p:nvPr/>
        </p:nvGrpSpPr>
        <p:grpSpPr>
          <a:xfrm>
            <a:off x="2264187" y="1780599"/>
            <a:ext cx="4627181" cy="4807489"/>
            <a:chOff x="2264187" y="1780599"/>
            <a:chExt cx="4627181" cy="4807489"/>
          </a:xfrm>
        </p:grpSpPr>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40638"/>
            <a:stretch/>
          </p:blipFill>
          <p:spPr>
            <a:xfrm flipH="1">
              <a:off x="4446793" y="1780599"/>
              <a:ext cx="2444575" cy="4807489"/>
            </a:xfrm>
            <a:prstGeom prst="rect">
              <a:avLst/>
            </a:prstGeom>
            <a:effectLst>
              <a:outerShdw blurRad="76200" dist="38100" algn="ctr" rotWithShape="0">
                <a:srgbClr val="000000">
                  <a:alpha val="44000"/>
                </a:srgbClr>
              </a:outerShdw>
            </a:effec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1" b="39774"/>
            <a:stretch/>
          </p:blipFill>
          <p:spPr>
            <a:xfrm>
              <a:off x="2264187" y="2122764"/>
              <a:ext cx="2492149" cy="4465324"/>
            </a:xfrm>
            <a:prstGeom prst="rect">
              <a:avLst/>
            </a:prstGeom>
            <a:effectLst>
              <a:outerShdw blurRad="76200" dist="38100" algn="ctr" rotWithShape="0">
                <a:srgbClr val="000000">
                  <a:alpha val="44000"/>
                </a:srgbClr>
              </a:outerShdw>
            </a:effectLst>
          </p:spPr>
        </p:pic>
      </p:grpSp>
    </p:spTree>
    <p:extLst>
      <p:ext uri="{BB962C8B-B14F-4D97-AF65-F5344CB8AC3E}">
        <p14:creationId xmlns:p14="http://schemas.microsoft.com/office/powerpoint/2010/main" val="270628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1+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par>
                                <p:cTn id="15" presetID="2" presetClass="exit" presetSubtype="2" fill="hold" grpId="0" nodeType="with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1+ppt_w/2"/>
                                          </p:val>
                                        </p:tav>
                                      </p:tavLst>
                                    </p:anim>
                                    <p:anim calcmode="lin" valueType="num">
                                      <p:cBhvr additive="base">
                                        <p:cTn id="17" dur="500"/>
                                        <p:tgtEl>
                                          <p:spTgt spid="2"/>
                                        </p:tgtEl>
                                        <p:attrNameLst>
                                          <p:attrName>ppt_y</p:attrName>
                                        </p:attrNameLst>
                                      </p:cBhvr>
                                      <p:tavLst>
                                        <p:tav tm="0">
                                          <p:val>
                                            <p:strVal val="ppt_y"/>
                                          </p:val>
                                        </p:tav>
                                        <p:tav tm="100000">
                                          <p:val>
                                            <p:strVal val="ppt_y"/>
                                          </p:val>
                                        </p:tav>
                                      </p:tavLst>
                                    </p:anim>
                                    <p:set>
                                      <p:cBhvr>
                                        <p:cTn id="18" dur="1" fill="hold">
                                          <p:stCondLst>
                                            <p:cond delay="499"/>
                                          </p:stCondLst>
                                        </p:cTn>
                                        <p:tgtEl>
                                          <p:spTgt spid="2"/>
                                        </p:tgtEl>
                                        <p:attrNameLst>
                                          <p:attrName>style.visibility</p:attrName>
                                        </p:attrNameLst>
                                      </p:cBhvr>
                                      <p:to>
                                        <p:strVal val="hidden"/>
                                      </p:to>
                                    </p:set>
                                  </p:childTnLst>
                                </p:cTn>
                              </p:par>
                            </p:childTnLst>
                          </p:cTn>
                        </p:par>
                        <p:par>
                          <p:cTn id="19" fill="hold">
                            <p:stCondLst>
                              <p:cond delay="500"/>
                            </p:stCondLst>
                            <p:childTnLst>
                              <p:par>
                                <p:cTn id="20" presetID="2" presetClass="entr" presetSubtype="8" fill="hold" nodeType="after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25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Preferences</a:t>
            </a:r>
          </a:p>
        </p:txBody>
      </p:sp>
      <p:sp>
        <p:nvSpPr>
          <p:cNvPr id="5" name="Text Placeholder 4"/>
          <p:cNvSpPr>
            <a:spLocks noGrp="1"/>
          </p:cNvSpPr>
          <p:nvPr>
            <p:ph type="body" sz="quarter" idx="13"/>
          </p:nvPr>
        </p:nvSpPr>
        <p:spPr/>
        <p:txBody>
          <a:bodyPr/>
          <a:lstStyle/>
          <a:p>
            <a:r>
              <a:rPr lang="en-US" dirty="0"/>
              <a:t>Source: 2010 T. Rowe Price Milestone Study.</a:t>
            </a:r>
          </a:p>
        </p:txBody>
      </p:sp>
      <p:sp>
        <p:nvSpPr>
          <p:cNvPr id="6" name="Rounded Rectangle 5"/>
          <p:cNvSpPr>
            <a:spLocks noChangeArrowheads="1"/>
          </p:cNvSpPr>
          <p:nvPr/>
        </p:nvSpPr>
        <p:spPr bwMode="auto">
          <a:xfrm>
            <a:off x="304800" y="5638800"/>
            <a:ext cx="1508125" cy="609600"/>
          </a:xfrm>
          <a:prstGeom prst="roundRect">
            <a:avLst>
              <a:gd name="adj" fmla="val 0"/>
            </a:avLst>
          </a:prstGeom>
          <a:solidFill>
            <a:schemeClr val="tx2"/>
          </a:solidFill>
          <a:ln>
            <a:noFill/>
          </a:ln>
          <a:effectLst>
            <a:outerShdw blurRad="76200" dist="38100" algn="ctr" rotWithShape="0">
              <a:srgbClr val="000000">
                <a:alpha val="44000"/>
              </a:srgbClr>
            </a:outerShdw>
          </a:effectLst>
          <a:extLst/>
        </p:spPr>
        <p:txBody>
          <a:bodyPr lIns="45720" rIns="45720" anchor="ctr"/>
          <a:lstStyle/>
          <a:p>
            <a:pPr algn="ctr">
              <a:lnSpc>
                <a:spcPct val="90000"/>
              </a:lnSpc>
              <a:defRPr/>
            </a:pPr>
            <a:r>
              <a:rPr lang="en-US" sz="1200" b="1" dirty="0">
                <a:solidFill>
                  <a:schemeClr val="bg1"/>
                </a:solidFill>
                <a:latin typeface="Arial" pitchFamily="34" charset="0"/>
              </a:rPr>
              <a:t>1:1 Consultation</a:t>
            </a:r>
          </a:p>
        </p:txBody>
      </p:sp>
      <p:sp>
        <p:nvSpPr>
          <p:cNvPr id="7" name="Rectangle 6"/>
          <p:cNvSpPr>
            <a:spLocks noChangeArrowheads="1"/>
          </p:cNvSpPr>
          <p:nvPr/>
        </p:nvSpPr>
        <p:spPr bwMode="auto">
          <a:xfrm>
            <a:off x="457200" y="1752600"/>
            <a:ext cx="593725" cy="3886200"/>
          </a:xfrm>
          <a:prstGeom prst="rect">
            <a:avLst/>
          </a:prstGeom>
          <a:solidFill>
            <a:schemeClr val="accent1"/>
          </a:solidFill>
          <a:ln>
            <a:noFill/>
          </a:ln>
          <a:effectLst>
            <a:outerShdw algn="ctr" rotWithShape="0">
              <a:srgbClr val="000000"/>
            </a:outerShdw>
          </a:effectLst>
          <a:extLst/>
        </p:spPr>
        <p:txBody>
          <a:bodyPr anchor="ctr"/>
          <a:lstStyle/>
          <a:p>
            <a:pPr>
              <a:lnSpc>
                <a:spcPct val="90000"/>
              </a:lnSpc>
              <a:defRPr/>
            </a:pPr>
            <a:endParaRPr lang="en-US" dirty="0">
              <a:solidFill>
                <a:schemeClr val="lt1"/>
              </a:solidFill>
              <a:latin typeface="+mn-lt"/>
              <a:ea typeface="+mn-ea"/>
            </a:endParaRPr>
          </a:p>
        </p:txBody>
      </p:sp>
      <p:sp>
        <p:nvSpPr>
          <p:cNvPr id="8" name="TextBox 22"/>
          <p:cNvSpPr txBox="1">
            <a:spLocks noChangeArrowheads="1"/>
          </p:cNvSpPr>
          <p:nvPr/>
        </p:nvSpPr>
        <p:spPr bwMode="auto">
          <a:xfrm>
            <a:off x="412041" y="1752600"/>
            <a:ext cx="76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sz="2200" b="1" dirty="0"/>
              <a:t>49</a:t>
            </a:r>
            <a:r>
              <a:rPr lang="en-US" sz="1400" b="1" dirty="0"/>
              <a:t>%</a:t>
            </a:r>
          </a:p>
        </p:txBody>
      </p:sp>
      <p:sp>
        <p:nvSpPr>
          <p:cNvPr id="9" name="Rectangle 8"/>
          <p:cNvSpPr>
            <a:spLocks noChangeArrowheads="1"/>
          </p:cNvSpPr>
          <p:nvPr/>
        </p:nvSpPr>
        <p:spPr bwMode="auto">
          <a:xfrm>
            <a:off x="1143000" y="2057400"/>
            <a:ext cx="593725" cy="3581400"/>
          </a:xfrm>
          <a:prstGeom prst="rect">
            <a:avLst/>
          </a:prstGeom>
          <a:solidFill>
            <a:schemeClr val="accent2"/>
          </a:solidFill>
          <a:ln>
            <a:noFill/>
          </a:ln>
          <a:effectLst>
            <a:outerShdw algn="ctr" rotWithShape="0">
              <a:srgbClr val="000000"/>
            </a:outerShdw>
          </a:effectLst>
          <a:extLst/>
        </p:spPr>
        <p:txBody>
          <a:bodyPr anchor="ctr"/>
          <a:lstStyle/>
          <a:p>
            <a:pPr>
              <a:lnSpc>
                <a:spcPct val="90000"/>
              </a:lnSpc>
              <a:defRPr/>
            </a:pPr>
            <a:endParaRPr lang="en-US" dirty="0">
              <a:solidFill>
                <a:schemeClr val="lt1"/>
              </a:solidFill>
              <a:latin typeface="+mn-lt"/>
              <a:ea typeface="+mn-ea"/>
            </a:endParaRPr>
          </a:p>
        </p:txBody>
      </p:sp>
      <p:sp>
        <p:nvSpPr>
          <p:cNvPr id="10" name="TextBox 23"/>
          <p:cNvSpPr txBox="1">
            <a:spLocks noChangeArrowheads="1"/>
          </p:cNvSpPr>
          <p:nvPr/>
        </p:nvSpPr>
        <p:spPr bwMode="auto">
          <a:xfrm>
            <a:off x="1097841" y="2057400"/>
            <a:ext cx="83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sz="2200" b="1" dirty="0"/>
              <a:t>46</a:t>
            </a:r>
            <a:r>
              <a:rPr lang="en-US" sz="1400" b="1" dirty="0"/>
              <a:t>%</a:t>
            </a:r>
          </a:p>
        </p:txBody>
      </p:sp>
      <p:sp>
        <p:nvSpPr>
          <p:cNvPr id="11" name="Rounded Rectangle 10"/>
          <p:cNvSpPr>
            <a:spLocks noChangeArrowheads="1"/>
          </p:cNvSpPr>
          <p:nvPr/>
        </p:nvSpPr>
        <p:spPr bwMode="auto">
          <a:xfrm>
            <a:off x="1985963" y="5638800"/>
            <a:ext cx="1577975" cy="609600"/>
          </a:xfrm>
          <a:prstGeom prst="roundRect">
            <a:avLst>
              <a:gd name="adj" fmla="val 0"/>
            </a:avLst>
          </a:prstGeom>
          <a:solidFill>
            <a:schemeClr val="tx2"/>
          </a:solidFill>
          <a:ln>
            <a:noFill/>
          </a:ln>
          <a:effectLst>
            <a:outerShdw blurRad="76200" dist="38100" algn="ctr" rotWithShape="0">
              <a:srgbClr val="000000">
                <a:alpha val="44000"/>
              </a:srgbClr>
            </a:outerShdw>
          </a:effectLst>
          <a:extLst/>
        </p:spPr>
        <p:txBody>
          <a:bodyPr lIns="45720" rIns="45720" anchor="ctr"/>
          <a:lstStyle/>
          <a:p>
            <a:pPr algn="ctr">
              <a:lnSpc>
                <a:spcPct val="90000"/>
              </a:lnSpc>
              <a:defRPr/>
            </a:pPr>
            <a:r>
              <a:rPr lang="en-US" sz="1200" b="1" dirty="0">
                <a:solidFill>
                  <a:schemeClr val="bg1"/>
                </a:solidFill>
                <a:latin typeface="Arial" pitchFamily="34" charset="0"/>
              </a:rPr>
              <a:t>Online Tools With Personalized Recommendations</a:t>
            </a:r>
          </a:p>
        </p:txBody>
      </p:sp>
      <p:sp>
        <p:nvSpPr>
          <p:cNvPr id="12" name="Rectangle 11"/>
          <p:cNvSpPr>
            <a:spLocks noChangeArrowheads="1"/>
          </p:cNvSpPr>
          <p:nvPr/>
        </p:nvSpPr>
        <p:spPr bwMode="auto">
          <a:xfrm>
            <a:off x="2073275" y="2362200"/>
            <a:ext cx="593725" cy="3276600"/>
          </a:xfrm>
          <a:prstGeom prst="rect">
            <a:avLst/>
          </a:prstGeom>
          <a:solidFill>
            <a:schemeClr val="accent1"/>
          </a:solidFill>
          <a:ln>
            <a:noFill/>
          </a:ln>
          <a:effectLst>
            <a:outerShdw algn="ctr" rotWithShape="0">
              <a:srgbClr val="000000"/>
            </a:outerShdw>
          </a:effectLst>
          <a:extLst/>
        </p:spPr>
        <p:txBody>
          <a:bodyPr anchor="ctr"/>
          <a:lstStyle/>
          <a:p>
            <a:pPr>
              <a:lnSpc>
                <a:spcPct val="90000"/>
              </a:lnSpc>
              <a:defRPr/>
            </a:pPr>
            <a:endParaRPr lang="en-US" dirty="0">
              <a:solidFill>
                <a:schemeClr val="lt1"/>
              </a:solidFill>
              <a:latin typeface="+mn-lt"/>
              <a:ea typeface="+mn-ea"/>
            </a:endParaRPr>
          </a:p>
        </p:txBody>
      </p:sp>
      <p:sp>
        <p:nvSpPr>
          <p:cNvPr id="13" name="TextBox 24"/>
          <p:cNvSpPr txBox="1">
            <a:spLocks noChangeArrowheads="1"/>
          </p:cNvSpPr>
          <p:nvPr/>
        </p:nvSpPr>
        <p:spPr bwMode="auto">
          <a:xfrm>
            <a:off x="2009775" y="2362200"/>
            <a:ext cx="83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sz="2200" b="1" dirty="0"/>
              <a:t>41</a:t>
            </a:r>
            <a:r>
              <a:rPr lang="en-US" sz="1400" b="1" dirty="0"/>
              <a:t>%</a:t>
            </a:r>
          </a:p>
        </p:txBody>
      </p:sp>
      <p:sp>
        <p:nvSpPr>
          <p:cNvPr id="14" name="Rectangle 13"/>
          <p:cNvSpPr>
            <a:spLocks noChangeArrowheads="1"/>
          </p:cNvSpPr>
          <p:nvPr/>
        </p:nvSpPr>
        <p:spPr bwMode="auto">
          <a:xfrm>
            <a:off x="2759075" y="3200400"/>
            <a:ext cx="593725" cy="2438400"/>
          </a:xfrm>
          <a:prstGeom prst="rect">
            <a:avLst/>
          </a:prstGeom>
          <a:solidFill>
            <a:schemeClr val="accent2"/>
          </a:solidFill>
          <a:ln>
            <a:noFill/>
          </a:ln>
          <a:effectLst>
            <a:outerShdw algn="ctr" rotWithShape="0">
              <a:srgbClr val="000000"/>
            </a:outerShdw>
          </a:effectLst>
          <a:extLst/>
        </p:spPr>
        <p:txBody>
          <a:bodyPr anchor="ctr"/>
          <a:lstStyle/>
          <a:p>
            <a:pPr>
              <a:lnSpc>
                <a:spcPct val="90000"/>
              </a:lnSpc>
              <a:defRPr/>
            </a:pPr>
            <a:endParaRPr lang="en-US" dirty="0">
              <a:solidFill>
                <a:schemeClr val="lt1"/>
              </a:solidFill>
              <a:latin typeface="+mn-lt"/>
              <a:ea typeface="+mn-ea"/>
            </a:endParaRPr>
          </a:p>
        </p:txBody>
      </p:sp>
      <p:sp>
        <p:nvSpPr>
          <p:cNvPr id="15" name="TextBox 25"/>
          <p:cNvSpPr txBox="1">
            <a:spLocks noChangeArrowheads="1"/>
          </p:cNvSpPr>
          <p:nvPr/>
        </p:nvSpPr>
        <p:spPr bwMode="auto">
          <a:xfrm>
            <a:off x="2695575" y="3200400"/>
            <a:ext cx="83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sz="2200" b="1" dirty="0"/>
              <a:t>34</a:t>
            </a:r>
            <a:r>
              <a:rPr lang="en-US" sz="1400" b="1" dirty="0"/>
              <a:t>%</a:t>
            </a:r>
          </a:p>
        </p:txBody>
      </p:sp>
      <p:sp>
        <p:nvSpPr>
          <p:cNvPr id="16" name="Rounded Rectangle 15"/>
          <p:cNvSpPr>
            <a:spLocks noChangeArrowheads="1"/>
          </p:cNvSpPr>
          <p:nvPr/>
        </p:nvSpPr>
        <p:spPr bwMode="auto">
          <a:xfrm>
            <a:off x="3736975" y="5638800"/>
            <a:ext cx="1577975" cy="609600"/>
          </a:xfrm>
          <a:prstGeom prst="roundRect">
            <a:avLst>
              <a:gd name="adj" fmla="val 0"/>
            </a:avLst>
          </a:prstGeom>
          <a:solidFill>
            <a:schemeClr val="tx2"/>
          </a:solidFill>
          <a:ln>
            <a:noFill/>
          </a:ln>
          <a:effectLst>
            <a:outerShdw blurRad="76200" dist="38100" algn="ctr" rotWithShape="0">
              <a:srgbClr val="000000">
                <a:alpha val="44000"/>
              </a:srgbClr>
            </a:outerShdw>
          </a:effectLst>
          <a:extLst/>
        </p:spPr>
        <p:txBody>
          <a:bodyPr lIns="45720" rIns="45720" anchor="ctr"/>
          <a:lstStyle/>
          <a:p>
            <a:pPr algn="ctr">
              <a:lnSpc>
                <a:spcPct val="90000"/>
              </a:lnSpc>
              <a:defRPr/>
            </a:pPr>
            <a:r>
              <a:rPr lang="en-US" sz="1200" b="1" dirty="0">
                <a:solidFill>
                  <a:schemeClr val="bg1"/>
                </a:solidFill>
                <a:latin typeface="Arial" pitchFamily="34" charset="0"/>
              </a:rPr>
              <a:t>Educational Webinars</a:t>
            </a:r>
          </a:p>
        </p:txBody>
      </p:sp>
      <p:sp>
        <p:nvSpPr>
          <p:cNvPr id="17" name="Rectangle 16"/>
          <p:cNvSpPr>
            <a:spLocks noChangeArrowheads="1"/>
          </p:cNvSpPr>
          <p:nvPr/>
        </p:nvSpPr>
        <p:spPr bwMode="auto">
          <a:xfrm>
            <a:off x="3886200" y="4191000"/>
            <a:ext cx="593725" cy="1447800"/>
          </a:xfrm>
          <a:prstGeom prst="rect">
            <a:avLst/>
          </a:prstGeom>
          <a:solidFill>
            <a:schemeClr val="accent1"/>
          </a:solidFill>
          <a:ln>
            <a:noFill/>
          </a:ln>
          <a:effectLst>
            <a:outerShdw algn="ctr" rotWithShape="0">
              <a:srgbClr val="000000"/>
            </a:outerShdw>
          </a:effectLst>
          <a:extLst/>
        </p:spPr>
        <p:txBody>
          <a:bodyPr anchor="ctr"/>
          <a:lstStyle/>
          <a:p>
            <a:pPr>
              <a:lnSpc>
                <a:spcPct val="90000"/>
              </a:lnSpc>
              <a:defRPr/>
            </a:pPr>
            <a:endParaRPr lang="en-US" dirty="0">
              <a:solidFill>
                <a:schemeClr val="lt1"/>
              </a:solidFill>
              <a:latin typeface="+mn-lt"/>
              <a:ea typeface="+mn-ea"/>
            </a:endParaRPr>
          </a:p>
        </p:txBody>
      </p:sp>
      <p:sp>
        <p:nvSpPr>
          <p:cNvPr id="18" name="TextBox 26"/>
          <p:cNvSpPr txBox="1">
            <a:spLocks noChangeArrowheads="1"/>
          </p:cNvSpPr>
          <p:nvPr/>
        </p:nvSpPr>
        <p:spPr bwMode="auto">
          <a:xfrm>
            <a:off x="3829050" y="4191000"/>
            <a:ext cx="83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sz="2200" b="1" dirty="0"/>
              <a:t>22</a:t>
            </a:r>
            <a:r>
              <a:rPr lang="en-US" sz="1400" b="1" dirty="0"/>
              <a:t>%</a:t>
            </a:r>
          </a:p>
        </p:txBody>
      </p:sp>
      <p:sp>
        <p:nvSpPr>
          <p:cNvPr id="19" name="Rectangle 18"/>
          <p:cNvSpPr>
            <a:spLocks noChangeArrowheads="1"/>
          </p:cNvSpPr>
          <p:nvPr/>
        </p:nvSpPr>
        <p:spPr bwMode="auto">
          <a:xfrm>
            <a:off x="4572000" y="4495800"/>
            <a:ext cx="593725" cy="1143000"/>
          </a:xfrm>
          <a:prstGeom prst="rect">
            <a:avLst/>
          </a:prstGeom>
          <a:solidFill>
            <a:schemeClr val="accent2"/>
          </a:solidFill>
          <a:ln>
            <a:noFill/>
          </a:ln>
          <a:effectLst>
            <a:outerShdw algn="ctr" rotWithShape="0">
              <a:srgbClr val="000000"/>
            </a:outerShdw>
          </a:effectLst>
          <a:extLst/>
        </p:spPr>
        <p:txBody>
          <a:bodyPr anchor="ctr"/>
          <a:lstStyle/>
          <a:p>
            <a:pPr>
              <a:lnSpc>
                <a:spcPct val="90000"/>
              </a:lnSpc>
              <a:defRPr/>
            </a:pPr>
            <a:endParaRPr lang="en-US" dirty="0">
              <a:solidFill>
                <a:schemeClr val="lt1"/>
              </a:solidFill>
              <a:latin typeface="+mn-lt"/>
              <a:ea typeface="+mn-ea"/>
            </a:endParaRPr>
          </a:p>
        </p:txBody>
      </p:sp>
      <p:sp>
        <p:nvSpPr>
          <p:cNvPr id="20" name="TextBox 27"/>
          <p:cNvSpPr txBox="1">
            <a:spLocks noChangeArrowheads="1"/>
          </p:cNvSpPr>
          <p:nvPr/>
        </p:nvSpPr>
        <p:spPr bwMode="auto">
          <a:xfrm>
            <a:off x="4528074" y="4495800"/>
            <a:ext cx="83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sz="2200" b="1" dirty="0"/>
              <a:t>19</a:t>
            </a:r>
            <a:r>
              <a:rPr lang="en-US" sz="1400" b="1" dirty="0"/>
              <a:t>%</a:t>
            </a:r>
          </a:p>
        </p:txBody>
      </p:sp>
      <p:sp>
        <p:nvSpPr>
          <p:cNvPr id="21" name="Rounded Rectangle 20"/>
          <p:cNvSpPr>
            <a:spLocks noChangeArrowheads="1"/>
          </p:cNvSpPr>
          <p:nvPr/>
        </p:nvSpPr>
        <p:spPr bwMode="auto">
          <a:xfrm>
            <a:off x="5487988" y="5638800"/>
            <a:ext cx="1577975" cy="609600"/>
          </a:xfrm>
          <a:prstGeom prst="roundRect">
            <a:avLst>
              <a:gd name="adj" fmla="val 0"/>
            </a:avLst>
          </a:prstGeom>
          <a:solidFill>
            <a:schemeClr val="tx2"/>
          </a:solidFill>
          <a:ln>
            <a:noFill/>
          </a:ln>
          <a:effectLst>
            <a:outerShdw blurRad="76200" dist="38100" algn="ctr" rotWithShape="0">
              <a:srgbClr val="000000">
                <a:alpha val="44000"/>
              </a:srgbClr>
            </a:outerShdw>
          </a:effectLst>
          <a:extLst/>
        </p:spPr>
        <p:txBody>
          <a:bodyPr lIns="45720" rIns="45720" anchor="ctr"/>
          <a:lstStyle/>
          <a:p>
            <a:pPr algn="ctr">
              <a:lnSpc>
                <a:spcPct val="90000"/>
              </a:lnSpc>
              <a:defRPr/>
            </a:pPr>
            <a:r>
              <a:rPr lang="en-US" sz="1200" b="1" dirty="0">
                <a:solidFill>
                  <a:schemeClr val="bg1"/>
                </a:solidFill>
                <a:latin typeface="Arial" pitchFamily="34" charset="0"/>
              </a:rPr>
              <a:t>Electronic Communications</a:t>
            </a:r>
          </a:p>
        </p:txBody>
      </p:sp>
      <p:sp>
        <p:nvSpPr>
          <p:cNvPr id="22" name="Rectangle 21"/>
          <p:cNvSpPr>
            <a:spLocks noChangeArrowheads="1"/>
          </p:cNvSpPr>
          <p:nvPr/>
        </p:nvSpPr>
        <p:spPr bwMode="auto">
          <a:xfrm>
            <a:off x="5638800" y="3581400"/>
            <a:ext cx="593725" cy="2057400"/>
          </a:xfrm>
          <a:prstGeom prst="rect">
            <a:avLst/>
          </a:prstGeom>
          <a:solidFill>
            <a:schemeClr val="accent1"/>
          </a:solidFill>
          <a:ln>
            <a:noFill/>
          </a:ln>
          <a:effectLst>
            <a:outerShdw algn="ctr" rotWithShape="0">
              <a:srgbClr val="000000"/>
            </a:outerShdw>
          </a:effectLst>
          <a:extLst/>
        </p:spPr>
        <p:txBody>
          <a:bodyPr anchor="ctr"/>
          <a:lstStyle/>
          <a:p>
            <a:pPr>
              <a:lnSpc>
                <a:spcPct val="90000"/>
              </a:lnSpc>
              <a:defRPr/>
            </a:pPr>
            <a:endParaRPr lang="en-US" dirty="0">
              <a:solidFill>
                <a:schemeClr val="lt1"/>
              </a:solidFill>
              <a:latin typeface="+mn-lt"/>
              <a:ea typeface="+mn-ea"/>
            </a:endParaRPr>
          </a:p>
        </p:txBody>
      </p:sp>
      <p:sp>
        <p:nvSpPr>
          <p:cNvPr id="23" name="TextBox 28"/>
          <p:cNvSpPr txBox="1">
            <a:spLocks noChangeArrowheads="1"/>
          </p:cNvSpPr>
          <p:nvPr/>
        </p:nvSpPr>
        <p:spPr bwMode="auto">
          <a:xfrm>
            <a:off x="5572125" y="3581400"/>
            <a:ext cx="83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sz="2200" b="1" dirty="0"/>
              <a:t>30</a:t>
            </a:r>
            <a:r>
              <a:rPr lang="en-US" sz="1400" b="1" dirty="0"/>
              <a:t>%</a:t>
            </a:r>
          </a:p>
        </p:txBody>
      </p:sp>
      <p:sp>
        <p:nvSpPr>
          <p:cNvPr id="24" name="Rectangle 23"/>
          <p:cNvSpPr>
            <a:spLocks noChangeArrowheads="1"/>
          </p:cNvSpPr>
          <p:nvPr/>
        </p:nvSpPr>
        <p:spPr bwMode="auto">
          <a:xfrm>
            <a:off x="6324600" y="3352800"/>
            <a:ext cx="593725" cy="2286000"/>
          </a:xfrm>
          <a:prstGeom prst="rect">
            <a:avLst/>
          </a:prstGeom>
          <a:solidFill>
            <a:schemeClr val="accent2"/>
          </a:solidFill>
          <a:ln>
            <a:noFill/>
          </a:ln>
          <a:effectLst>
            <a:outerShdw algn="ctr" rotWithShape="0">
              <a:srgbClr val="000000"/>
            </a:outerShdw>
          </a:effectLst>
          <a:extLst/>
        </p:spPr>
        <p:txBody>
          <a:bodyPr anchor="ctr"/>
          <a:lstStyle/>
          <a:p>
            <a:pPr>
              <a:lnSpc>
                <a:spcPct val="90000"/>
              </a:lnSpc>
              <a:defRPr/>
            </a:pPr>
            <a:endParaRPr lang="en-US" dirty="0">
              <a:solidFill>
                <a:schemeClr val="lt1"/>
              </a:solidFill>
              <a:latin typeface="+mn-lt"/>
              <a:ea typeface="+mn-ea"/>
            </a:endParaRPr>
          </a:p>
        </p:txBody>
      </p:sp>
      <p:sp>
        <p:nvSpPr>
          <p:cNvPr id="25" name="TextBox 29"/>
          <p:cNvSpPr txBox="1">
            <a:spLocks noChangeArrowheads="1"/>
          </p:cNvSpPr>
          <p:nvPr/>
        </p:nvSpPr>
        <p:spPr bwMode="auto">
          <a:xfrm>
            <a:off x="6290199" y="3317875"/>
            <a:ext cx="83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sz="2200" b="1" dirty="0"/>
              <a:t>33</a:t>
            </a:r>
            <a:r>
              <a:rPr lang="en-US" sz="1400" b="1" dirty="0"/>
              <a:t>%</a:t>
            </a:r>
          </a:p>
        </p:txBody>
      </p:sp>
      <p:sp>
        <p:nvSpPr>
          <p:cNvPr id="26" name="Rounded Rectangle 25"/>
          <p:cNvSpPr>
            <a:spLocks noChangeArrowheads="1"/>
          </p:cNvSpPr>
          <p:nvPr/>
        </p:nvSpPr>
        <p:spPr bwMode="auto">
          <a:xfrm>
            <a:off x="7239000" y="5638800"/>
            <a:ext cx="1577975" cy="609600"/>
          </a:xfrm>
          <a:prstGeom prst="roundRect">
            <a:avLst>
              <a:gd name="adj" fmla="val 0"/>
            </a:avLst>
          </a:prstGeom>
          <a:solidFill>
            <a:schemeClr val="tx2"/>
          </a:solidFill>
          <a:ln>
            <a:noFill/>
          </a:ln>
          <a:effectLst>
            <a:outerShdw blurRad="76200" dist="38100" algn="ctr" rotWithShape="0">
              <a:srgbClr val="000000">
                <a:alpha val="44000"/>
              </a:srgbClr>
            </a:outerShdw>
          </a:effectLst>
          <a:extLst/>
        </p:spPr>
        <p:txBody>
          <a:bodyPr lIns="45720" rIns="45720" anchor="ctr"/>
          <a:lstStyle/>
          <a:p>
            <a:pPr algn="ctr">
              <a:lnSpc>
                <a:spcPct val="90000"/>
              </a:lnSpc>
              <a:defRPr/>
            </a:pPr>
            <a:r>
              <a:rPr lang="en-US" sz="1200" b="1" dirty="0">
                <a:solidFill>
                  <a:schemeClr val="bg1"/>
                </a:solidFill>
                <a:latin typeface="Arial" pitchFamily="34" charset="0"/>
              </a:rPr>
              <a:t>Print Communications</a:t>
            </a:r>
          </a:p>
        </p:txBody>
      </p:sp>
      <p:sp>
        <p:nvSpPr>
          <p:cNvPr id="27" name="Rectangle 26"/>
          <p:cNvSpPr>
            <a:spLocks noChangeArrowheads="1"/>
          </p:cNvSpPr>
          <p:nvPr/>
        </p:nvSpPr>
        <p:spPr bwMode="auto">
          <a:xfrm>
            <a:off x="7391400" y="3810000"/>
            <a:ext cx="593725" cy="1828800"/>
          </a:xfrm>
          <a:prstGeom prst="rect">
            <a:avLst/>
          </a:prstGeom>
          <a:solidFill>
            <a:schemeClr val="accent1"/>
          </a:solidFill>
          <a:ln>
            <a:noFill/>
          </a:ln>
          <a:effectLst>
            <a:outerShdw algn="ctr" rotWithShape="0">
              <a:srgbClr val="000000"/>
            </a:outerShdw>
          </a:effectLst>
          <a:extLst/>
        </p:spPr>
        <p:txBody>
          <a:bodyPr anchor="ctr"/>
          <a:lstStyle/>
          <a:p>
            <a:pPr>
              <a:lnSpc>
                <a:spcPct val="90000"/>
              </a:lnSpc>
              <a:defRPr/>
            </a:pPr>
            <a:endParaRPr lang="en-US" dirty="0">
              <a:solidFill>
                <a:schemeClr val="lt1"/>
              </a:solidFill>
              <a:latin typeface="+mn-lt"/>
              <a:ea typeface="+mn-ea"/>
            </a:endParaRPr>
          </a:p>
        </p:txBody>
      </p:sp>
      <p:sp>
        <p:nvSpPr>
          <p:cNvPr id="28" name="TextBox 30"/>
          <p:cNvSpPr txBox="1">
            <a:spLocks noChangeArrowheads="1"/>
          </p:cNvSpPr>
          <p:nvPr/>
        </p:nvSpPr>
        <p:spPr bwMode="auto">
          <a:xfrm>
            <a:off x="7355766" y="3810000"/>
            <a:ext cx="83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sz="2200" b="1" dirty="0"/>
              <a:t>28</a:t>
            </a:r>
            <a:r>
              <a:rPr lang="en-US" sz="1400" b="1" dirty="0"/>
              <a:t>%</a:t>
            </a:r>
          </a:p>
        </p:txBody>
      </p:sp>
      <p:sp>
        <p:nvSpPr>
          <p:cNvPr id="29" name="Rectangle 28"/>
          <p:cNvSpPr>
            <a:spLocks noChangeArrowheads="1"/>
          </p:cNvSpPr>
          <p:nvPr/>
        </p:nvSpPr>
        <p:spPr bwMode="auto">
          <a:xfrm>
            <a:off x="8077200" y="4800600"/>
            <a:ext cx="593725" cy="838200"/>
          </a:xfrm>
          <a:prstGeom prst="rect">
            <a:avLst/>
          </a:prstGeom>
          <a:solidFill>
            <a:schemeClr val="accent2"/>
          </a:solidFill>
          <a:ln>
            <a:noFill/>
          </a:ln>
          <a:effectLst>
            <a:outerShdw algn="ctr" rotWithShape="0">
              <a:srgbClr val="000000"/>
            </a:outerShdw>
          </a:effectLst>
          <a:extLst/>
        </p:spPr>
        <p:txBody>
          <a:bodyPr anchor="ctr"/>
          <a:lstStyle/>
          <a:p>
            <a:pPr>
              <a:lnSpc>
                <a:spcPct val="90000"/>
              </a:lnSpc>
              <a:defRPr/>
            </a:pPr>
            <a:endParaRPr lang="en-US" dirty="0">
              <a:solidFill>
                <a:schemeClr val="lt1"/>
              </a:solidFill>
              <a:latin typeface="+mn-lt"/>
              <a:ea typeface="+mn-ea"/>
            </a:endParaRPr>
          </a:p>
        </p:txBody>
      </p:sp>
      <p:sp>
        <p:nvSpPr>
          <p:cNvPr id="30" name="TextBox 31"/>
          <p:cNvSpPr txBox="1">
            <a:spLocks noChangeArrowheads="1"/>
          </p:cNvSpPr>
          <p:nvPr/>
        </p:nvSpPr>
        <p:spPr bwMode="auto">
          <a:xfrm>
            <a:off x="8054790" y="4800600"/>
            <a:ext cx="83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sz="2200" b="1" dirty="0"/>
              <a:t>18</a:t>
            </a:r>
            <a:r>
              <a:rPr lang="en-US" sz="1400" b="1" dirty="0"/>
              <a:t>%</a:t>
            </a:r>
          </a:p>
        </p:txBody>
      </p:sp>
      <p:sp>
        <p:nvSpPr>
          <p:cNvPr id="31" name="TextBox 33"/>
          <p:cNvSpPr txBox="1">
            <a:spLocks noChangeArrowheads="1"/>
          </p:cNvSpPr>
          <p:nvPr/>
        </p:nvSpPr>
        <p:spPr bwMode="auto">
          <a:xfrm>
            <a:off x="2895600" y="1385888"/>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dirty="0">
                <a:solidFill>
                  <a:schemeClr val="tx1"/>
                </a:solidFill>
              </a:rPr>
              <a:t>Ages </a:t>
            </a:r>
            <a:r>
              <a:rPr lang="en-US" dirty="0" smtClean="0">
                <a:solidFill>
                  <a:schemeClr val="tx1"/>
                </a:solidFill>
              </a:rPr>
              <a:t>50</a:t>
            </a:r>
            <a:r>
              <a:rPr lang="en-US" dirty="0" smtClean="0">
                <a:solidFill>
                  <a:schemeClr val="tx1"/>
                </a:solidFill>
                <a:latin typeface="Arial Narrow"/>
                <a:cs typeface="Arial" charset="0"/>
              </a:rPr>
              <a:t>–</a:t>
            </a:r>
            <a:r>
              <a:rPr lang="en-US" dirty="0" smtClean="0">
                <a:solidFill>
                  <a:schemeClr val="tx1"/>
                </a:solidFill>
              </a:rPr>
              <a:t>59</a:t>
            </a:r>
            <a:endParaRPr lang="en-US" dirty="0">
              <a:solidFill>
                <a:schemeClr val="tx1"/>
              </a:solidFill>
            </a:endParaRPr>
          </a:p>
        </p:txBody>
      </p:sp>
      <p:sp>
        <p:nvSpPr>
          <p:cNvPr id="32" name="Rectangle 31"/>
          <p:cNvSpPr>
            <a:spLocks noChangeArrowheads="1"/>
          </p:cNvSpPr>
          <p:nvPr/>
        </p:nvSpPr>
        <p:spPr bwMode="auto">
          <a:xfrm>
            <a:off x="2514600" y="1417638"/>
            <a:ext cx="304800" cy="304800"/>
          </a:xfrm>
          <a:prstGeom prst="rect">
            <a:avLst/>
          </a:prstGeom>
          <a:solidFill>
            <a:schemeClr val="accent1"/>
          </a:solidFill>
          <a:ln>
            <a:noFill/>
          </a:ln>
          <a:effectLst>
            <a:outerShdw algn="ctr" rotWithShape="0">
              <a:srgbClr val="000000"/>
            </a:outerShdw>
          </a:effectLst>
          <a:extLst/>
        </p:spPr>
        <p:txBody>
          <a:bodyPr anchor="ctr"/>
          <a:lstStyle/>
          <a:p>
            <a:pPr>
              <a:lnSpc>
                <a:spcPct val="90000"/>
              </a:lnSpc>
              <a:defRPr/>
            </a:pPr>
            <a:endParaRPr lang="en-US" dirty="0">
              <a:solidFill>
                <a:schemeClr val="lt1"/>
              </a:solidFill>
              <a:latin typeface="+mn-lt"/>
              <a:ea typeface="+mn-ea"/>
            </a:endParaRPr>
          </a:p>
        </p:txBody>
      </p:sp>
      <p:sp>
        <p:nvSpPr>
          <p:cNvPr id="33" name="TextBox 34"/>
          <p:cNvSpPr txBox="1">
            <a:spLocks noChangeArrowheads="1"/>
          </p:cNvSpPr>
          <p:nvPr/>
        </p:nvSpPr>
        <p:spPr bwMode="auto">
          <a:xfrm>
            <a:off x="5181600" y="1385888"/>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algn="l" eaLnBrk="1" hangingPunct="1"/>
            <a:r>
              <a:rPr lang="en-US" dirty="0">
                <a:solidFill>
                  <a:schemeClr val="tx1"/>
                </a:solidFill>
              </a:rPr>
              <a:t>Ages </a:t>
            </a:r>
            <a:r>
              <a:rPr lang="en-US" dirty="0" smtClean="0">
                <a:solidFill>
                  <a:schemeClr val="tx1"/>
                </a:solidFill>
              </a:rPr>
              <a:t>20</a:t>
            </a:r>
            <a:r>
              <a:rPr lang="en-US" dirty="0" smtClean="0">
                <a:solidFill>
                  <a:schemeClr val="tx1"/>
                </a:solidFill>
                <a:latin typeface="Arial Narrow"/>
                <a:cs typeface="Arial" charset="0"/>
              </a:rPr>
              <a:t>–</a:t>
            </a:r>
            <a:r>
              <a:rPr lang="en-US" dirty="0" smtClean="0">
                <a:solidFill>
                  <a:schemeClr val="tx1"/>
                </a:solidFill>
              </a:rPr>
              <a:t>29</a:t>
            </a:r>
            <a:endParaRPr lang="en-US" dirty="0">
              <a:solidFill>
                <a:schemeClr val="tx1"/>
              </a:solidFill>
            </a:endParaRPr>
          </a:p>
        </p:txBody>
      </p:sp>
      <p:sp>
        <p:nvSpPr>
          <p:cNvPr id="34" name="Rectangle 33"/>
          <p:cNvSpPr>
            <a:spLocks noChangeArrowheads="1"/>
          </p:cNvSpPr>
          <p:nvPr/>
        </p:nvSpPr>
        <p:spPr bwMode="auto">
          <a:xfrm>
            <a:off x="4800600" y="1417638"/>
            <a:ext cx="304800" cy="304800"/>
          </a:xfrm>
          <a:prstGeom prst="rect">
            <a:avLst/>
          </a:prstGeom>
          <a:solidFill>
            <a:schemeClr val="accent2"/>
          </a:solidFill>
          <a:ln>
            <a:noFill/>
          </a:ln>
          <a:effectLst>
            <a:outerShdw algn="ctr" rotWithShape="0">
              <a:srgbClr val="000000"/>
            </a:outerShdw>
          </a:effectLst>
          <a:extLst/>
        </p:spPr>
        <p:txBody>
          <a:bodyPr anchor="ctr"/>
          <a:lstStyle/>
          <a:p>
            <a:pPr>
              <a:lnSpc>
                <a:spcPct val="90000"/>
              </a:lnSpc>
              <a:defRPr/>
            </a:pPr>
            <a:endParaRPr lang="en-US" dirty="0">
              <a:solidFill>
                <a:schemeClr val="lt1"/>
              </a:solidFill>
              <a:latin typeface="+mn-lt"/>
              <a:ea typeface="+mn-ea"/>
            </a:endParaRPr>
          </a:p>
        </p:txBody>
      </p:sp>
    </p:spTree>
    <p:extLst>
      <p:ext uri="{BB962C8B-B14F-4D97-AF65-F5344CB8AC3E}">
        <p14:creationId xmlns:p14="http://schemas.microsoft.com/office/powerpoint/2010/main" val="36842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childTnLst>
                                </p:cTn>
                              </p:par>
                            </p:childTnLst>
                          </p:cTn>
                        </p:par>
                        <p:par>
                          <p:cTn id="11" fill="hold">
                            <p:stCondLst>
                              <p:cond delay="15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0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10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1000"/>
                                        <p:tgtEl>
                                          <p:spTgt spid="1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1000"/>
                                        <p:tgtEl>
                                          <p:spTgt spid="2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1000"/>
                                        <p:tgtEl>
                                          <p:spTgt spid="27"/>
                                        </p:tgtEl>
                                      </p:cBhvr>
                                    </p:animEffect>
                                  </p:childTnLst>
                                </p:cTn>
                              </p:par>
                              <p:par>
                                <p:cTn id="27" presetID="10" presetClass="entr" presetSubtype="0" fill="hold" nodeType="withEffect">
                                  <p:stCondLst>
                                    <p:cond delay="7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7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7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70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nodeType="withEffect">
                                  <p:stCondLst>
                                    <p:cond delay="70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par>
                          <p:cTn id="42" fill="hold">
                            <p:stCondLst>
                              <p:cond delay="27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20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2000"/>
                                        <p:tgtEl>
                                          <p:spTgt spid="33"/>
                                        </p:tgtEl>
                                      </p:cBhvr>
                                    </p:animEffect>
                                  </p:childTnLst>
                                </p:cTn>
                              </p:par>
                            </p:childTnLst>
                          </p:cTn>
                        </p:par>
                        <p:par>
                          <p:cTn id="49" fill="hold">
                            <p:stCondLst>
                              <p:cond delay="4700"/>
                            </p:stCondLst>
                            <p:childTnLst>
                              <p:par>
                                <p:cTn id="50" presetID="2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10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1000"/>
                                        <p:tgtEl>
                                          <p:spTgt spid="1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1000"/>
                                        <p:tgtEl>
                                          <p:spTgt spid="1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1000"/>
                                        <p:tgtEl>
                                          <p:spTgt spid="2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1000"/>
                                        <p:tgtEl>
                                          <p:spTgt spid="29"/>
                                        </p:tgtEl>
                                      </p:cBhvr>
                                    </p:animEffect>
                                  </p:childTnLst>
                                </p:cTn>
                              </p:par>
                              <p:par>
                                <p:cTn id="65" presetID="10" presetClass="entr" presetSubtype="0" fill="hold" grpId="0" nodeType="withEffect">
                                  <p:stCondLst>
                                    <p:cond delay="70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par>
                                <p:cTn id="68" presetID="10" presetClass="entr" presetSubtype="0" fill="hold" grpId="0" nodeType="withEffect">
                                  <p:stCondLst>
                                    <p:cond delay="70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grpId="0" nodeType="withEffect">
                                  <p:stCondLst>
                                    <p:cond delay="70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grpId="0" nodeType="withEffect">
                                  <p:stCondLst>
                                    <p:cond delay="70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par>
                                <p:cTn id="77" presetID="10" presetClass="entr" presetSubtype="0" fill="hold" grpId="0" nodeType="withEffect">
                                  <p:stCondLst>
                                    <p:cond delay="70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2" grpId="0" animBg="1"/>
      <p:bldP spid="14" grpId="0" animBg="1"/>
      <p:bldP spid="15" grpId="0"/>
      <p:bldP spid="17" grpId="0" animBg="1"/>
      <p:bldP spid="19" grpId="0" animBg="1"/>
      <p:bldP spid="20" grpId="0"/>
      <p:bldP spid="22" grpId="0" animBg="1"/>
      <p:bldP spid="24" grpId="0" animBg="1"/>
      <p:bldP spid="25" grpId="0"/>
      <p:bldP spid="27" grpId="0" animBg="1"/>
      <p:bldP spid="29" grpId="0" animBg="1"/>
      <p:bldP spid="30" grpId="0"/>
      <p:bldP spid="31" grpId="0"/>
      <p:bldP spid="32" grpId="0" animBg="1"/>
      <p:bldP spid="33" grpId="0"/>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Opportunities</a:t>
            </a:r>
          </a:p>
        </p:txBody>
      </p:sp>
      <p:sp>
        <p:nvSpPr>
          <p:cNvPr id="5" name="Text Placeholder 4"/>
          <p:cNvSpPr>
            <a:spLocks noGrp="1"/>
          </p:cNvSpPr>
          <p:nvPr>
            <p:ph type="body" sz="quarter" idx="13"/>
          </p:nvPr>
        </p:nvSpPr>
        <p:spPr/>
        <p:txBody>
          <a:bodyPr/>
          <a:lstStyle/>
          <a:p>
            <a:endParaRPr lang="en-US"/>
          </a:p>
        </p:txBody>
      </p:sp>
      <p:sp>
        <p:nvSpPr>
          <p:cNvPr id="6" name="Content Placeholder 2"/>
          <p:cNvSpPr txBox="1">
            <a:spLocks/>
          </p:cNvSpPr>
          <p:nvPr/>
        </p:nvSpPr>
        <p:spPr>
          <a:xfrm>
            <a:off x="923938" y="1495963"/>
            <a:ext cx="7467600" cy="4526280"/>
          </a:xfrm>
          <a:prstGeom prst="rect">
            <a:avLst/>
          </a:prstGeom>
        </p:spPr>
        <p:txBody>
          <a:bodyPr vert="horz" lIns="0" tIns="0" rIns="0" bIns="0" rtlCol="0">
            <a:normAutofit lnSpcReduction="10000"/>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smtClean="0">
                <a:solidFill>
                  <a:schemeClr val="tx2"/>
                </a:solidFill>
              </a:rPr>
              <a:t>Build credibility with sponsors and drive better outcomes</a:t>
            </a:r>
            <a:br>
              <a:rPr lang="en-US" b="1" dirty="0" smtClean="0">
                <a:solidFill>
                  <a:schemeClr val="tx2"/>
                </a:solidFill>
              </a:rPr>
            </a:br>
            <a:endParaRPr lang="en-US" dirty="0" smtClean="0"/>
          </a:p>
          <a:p>
            <a:pPr lvl="1">
              <a:buFont typeface="Arial" charset="0"/>
              <a:buChar char="−"/>
            </a:pPr>
            <a:r>
              <a:rPr lang="en-US" dirty="0"/>
              <a:t>Promote communications and tools around holistic </a:t>
            </a:r>
            <a:r>
              <a:rPr lang="en-US" dirty="0" smtClean="0"/>
              <a:t/>
            </a:r>
            <a:br>
              <a:rPr lang="en-US" dirty="0" smtClean="0"/>
            </a:br>
            <a:r>
              <a:rPr lang="en-US" dirty="0" smtClean="0"/>
              <a:t>financial topics</a:t>
            </a:r>
            <a:br>
              <a:rPr lang="en-US" dirty="0" smtClean="0"/>
            </a:br>
            <a:endParaRPr lang="en-US" sz="1400" dirty="0"/>
          </a:p>
          <a:p>
            <a:pPr lvl="1"/>
            <a:r>
              <a:rPr lang="en-US" dirty="0"/>
              <a:t>Recognize the need to connect with participants on an emotional and personal </a:t>
            </a:r>
            <a:r>
              <a:rPr lang="en-US" dirty="0" smtClean="0"/>
              <a:t>level</a:t>
            </a:r>
            <a:br>
              <a:rPr lang="en-US" dirty="0" smtClean="0"/>
            </a:br>
            <a:endParaRPr lang="en-US" dirty="0"/>
          </a:p>
          <a:p>
            <a:pPr lvl="1"/>
            <a:r>
              <a:rPr lang="en-US" dirty="0"/>
              <a:t>Bundle retirement savings messages with key “milestone” events to maximize participant </a:t>
            </a:r>
            <a:r>
              <a:rPr lang="en-US" dirty="0" smtClean="0"/>
              <a:t>adoption</a:t>
            </a:r>
            <a:br>
              <a:rPr lang="en-US" dirty="0" smtClean="0"/>
            </a:br>
            <a:endParaRPr lang="en-US" dirty="0" smtClean="0"/>
          </a:p>
          <a:p>
            <a:pPr lvl="1"/>
            <a:r>
              <a:rPr lang="en-US" dirty="0"/>
              <a:t>Tap into the innate desire to compete, to achieve results: </a:t>
            </a:r>
            <a:br>
              <a:rPr lang="en-US" dirty="0"/>
            </a:br>
            <a:r>
              <a:rPr lang="en-US" dirty="0"/>
              <a:t>GAMIFY to engage.</a:t>
            </a:r>
          </a:p>
          <a:p>
            <a:pPr>
              <a:spcBef>
                <a:spcPct val="0"/>
              </a:spcBef>
            </a:pPr>
            <a:endParaRPr lang="en-US" b="1" dirty="0" smtClean="0">
              <a:solidFill>
                <a:schemeClr val="tx2"/>
              </a:solidFill>
            </a:endParaRPr>
          </a:p>
          <a:p>
            <a:pPr>
              <a:spcBef>
                <a:spcPct val="0"/>
              </a:spcBef>
            </a:pPr>
            <a:endParaRPr lang="en-US" b="1" dirty="0">
              <a:solidFill>
                <a:schemeClr val="tx2"/>
              </a:solidFill>
            </a:endParaRPr>
          </a:p>
        </p:txBody>
      </p:sp>
    </p:spTree>
    <p:extLst>
      <p:ext uri="{BB962C8B-B14F-4D97-AF65-F5344CB8AC3E}">
        <p14:creationId xmlns:p14="http://schemas.microsoft.com/office/powerpoint/2010/main" val="270458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Want to learn more?</a:t>
            </a:r>
          </a:p>
        </p:txBody>
      </p:sp>
      <p:sp>
        <p:nvSpPr>
          <p:cNvPr id="3" name="Content Placeholder 2"/>
          <p:cNvSpPr>
            <a:spLocks noGrp="1"/>
          </p:cNvSpPr>
          <p:nvPr>
            <p:ph idx="1"/>
          </p:nvPr>
        </p:nvSpPr>
        <p:spPr>
          <a:xfrm>
            <a:off x="914759" y="1600199"/>
            <a:ext cx="7467600" cy="4269643"/>
          </a:xfrm>
        </p:spPr>
        <p:txBody>
          <a:bodyPr/>
          <a:lstStyle/>
          <a:p>
            <a:pPr marL="0" indent="0">
              <a:lnSpc>
                <a:spcPct val="100000"/>
              </a:lnSpc>
              <a:buNone/>
            </a:pPr>
            <a:r>
              <a:rPr lang="en-US" dirty="0">
                <a:solidFill>
                  <a:schemeClr val="tx2"/>
                </a:solidFill>
              </a:rPr>
              <a:t>Access our new advisor site</a:t>
            </a:r>
            <a:r>
              <a:rPr lang="en-US" dirty="0" smtClean="0">
                <a:solidFill>
                  <a:schemeClr val="tx2"/>
                </a:solidFill>
              </a:rPr>
              <a:t>:</a:t>
            </a:r>
          </a:p>
          <a:p>
            <a:pPr marL="0" indent="0">
              <a:lnSpc>
                <a:spcPct val="100000"/>
              </a:lnSpc>
              <a:spcBef>
                <a:spcPts val="0"/>
              </a:spcBef>
              <a:buNone/>
            </a:pPr>
            <a:r>
              <a:rPr lang="en-US" sz="2800" dirty="0">
                <a:solidFill>
                  <a:schemeClr val="tx2"/>
                </a:solidFill>
                <a:latin typeface="+mj-lt"/>
              </a:rPr>
              <a:t>troweprice.com/millennials</a:t>
            </a:r>
          </a:p>
          <a:p>
            <a:pPr marL="0" indent="0">
              <a:lnSpc>
                <a:spcPct val="100000"/>
              </a:lnSpc>
              <a:buNone/>
            </a:pPr>
            <a:endParaRPr lang="en-US" dirty="0" smtClean="0">
              <a:solidFill>
                <a:schemeClr val="tx2"/>
              </a:solidFill>
            </a:endParaRPr>
          </a:p>
          <a:p>
            <a:pPr marL="0" lvl="0" indent="0">
              <a:lnSpc>
                <a:spcPct val="100000"/>
              </a:lnSpc>
              <a:buClr>
                <a:srgbClr val="05C3DE"/>
              </a:buClr>
              <a:buNone/>
            </a:pPr>
            <a:r>
              <a:rPr lang="en-US" dirty="0" smtClean="0">
                <a:solidFill>
                  <a:schemeClr val="tx2"/>
                </a:solidFill>
              </a:rPr>
              <a:t>Access our complete repository of DC resources at: </a:t>
            </a:r>
            <a:r>
              <a:rPr lang="en-US" sz="2800" dirty="0">
                <a:solidFill>
                  <a:srgbClr val="4F4F4F"/>
                </a:solidFill>
                <a:latin typeface="Arial Black"/>
              </a:rPr>
              <a:t>troweprice.com/dc</a:t>
            </a:r>
          </a:p>
          <a:p>
            <a:pPr marL="0" indent="0">
              <a:lnSpc>
                <a:spcPct val="100000"/>
              </a:lnSpc>
              <a:buNone/>
            </a:pPr>
            <a:endParaRPr lang="en-US" dirty="0">
              <a:solidFill>
                <a:schemeClr val="tx2"/>
              </a:solidFill>
            </a:endParaRPr>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29764"/>
          <a:stretch/>
        </p:blipFill>
        <p:spPr>
          <a:xfrm>
            <a:off x="5425087" y="3945835"/>
            <a:ext cx="3549947" cy="2647210"/>
          </a:xfrm>
          <a:prstGeom prst="rect">
            <a:avLst/>
          </a:prstGeom>
          <a:effectLst>
            <a:outerShdw blurRad="76200" dist="38100" algn="ctr" rotWithShape="0">
              <a:srgbClr val="000000">
                <a:alpha val="44000"/>
              </a:srgbClr>
            </a:outerShdw>
          </a:effectLst>
        </p:spPr>
      </p:pic>
    </p:spTree>
    <p:extLst>
      <p:ext uri="{BB962C8B-B14F-4D97-AF65-F5344CB8AC3E}">
        <p14:creationId xmlns:p14="http://schemas.microsoft.com/office/powerpoint/2010/main" val="1006052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6318" y="2722600"/>
            <a:ext cx="7702080" cy="1298448"/>
          </a:xfrm>
        </p:spPr>
        <p:txBody>
          <a:bodyPr/>
          <a:lstStyle/>
          <a:p>
            <a:r>
              <a:rPr lang="en-US" dirty="0"/>
              <a:t>Improving Your DC Plan:</a:t>
            </a:r>
            <a:br>
              <a:rPr lang="en-US" dirty="0"/>
            </a:br>
            <a:r>
              <a:rPr lang="en-US" dirty="0"/>
              <a:t>Next Generation Thinking </a:t>
            </a:r>
          </a:p>
        </p:txBody>
      </p:sp>
      <p:sp>
        <p:nvSpPr>
          <p:cNvPr id="3" name="Title 1"/>
          <p:cNvSpPr txBox="1">
            <a:spLocks/>
          </p:cNvSpPr>
          <p:nvPr/>
        </p:nvSpPr>
        <p:spPr>
          <a:xfrm>
            <a:off x="776318" y="3789694"/>
            <a:ext cx="7702080" cy="1298448"/>
          </a:xfrm>
          <a:prstGeom prst="rect">
            <a:avLst/>
          </a:prstGeom>
        </p:spPr>
        <p:txBody>
          <a:bodyPr vert="horz" lIns="0" tIns="0" rIns="0" bIns="0" rtlCol="0" anchor="ctr">
            <a:noAutofit/>
          </a:bodyPr>
          <a:lstStyle>
            <a:lvl1pPr algn="l" defTabSz="914400" rtl="0" eaLnBrk="1" latinLnBrk="0" hangingPunct="1">
              <a:lnSpc>
                <a:spcPct val="94000"/>
              </a:lnSpc>
              <a:spcBef>
                <a:spcPct val="0"/>
              </a:spcBef>
              <a:buNone/>
              <a:defRPr sz="3600" kern="1200" cap="all" baseline="0">
                <a:solidFill>
                  <a:schemeClr val="accent2"/>
                </a:solidFill>
                <a:latin typeface="Arial Black" panose="020B0A04020102020204" pitchFamily="34" charset="0"/>
                <a:ea typeface="+mj-ea"/>
                <a:cs typeface="+mj-cs"/>
              </a:defRPr>
            </a:lvl1pPr>
          </a:lstStyle>
          <a:p>
            <a:pPr lvl="0" fontAlgn="base">
              <a:lnSpc>
                <a:spcPct val="100000"/>
              </a:lnSpc>
              <a:spcAft>
                <a:spcPct val="0"/>
              </a:spcAft>
            </a:pPr>
            <a:r>
              <a:rPr lang="en-US" sz="2800" cap="none" dirty="0">
                <a:solidFill>
                  <a:schemeClr val="bg1"/>
                </a:solidFill>
                <a:latin typeface="Arial" charset="0"/>
                <a:ea typeface="MS PGothic" pitchFamily="34" charset="-128"/>
                <a:cs typeface="+mn-cs"/>
              </a:rPr>
              <a:t>To learn more about our investment services, </a:t>
            </a:r>
            <a:br>
              <a:rPr lang="en-US" sz="2800" cap="none" dirty="0">
                <a:solidFill>
                  <a:schemeClr val="bg1"/>
                </a:solidFill>
                <a:latin typeface="Arial" charset="0"/>
                <a:ea typeface="MS PGothic" pitchFamily="34" charset="-128"/>
                <a:cs typeface="+mn-cs"/>
              </a:rPr>
            </a:br>
            <a:r>
              <a:rPr lang="en-US" sz="2800" cap="none" dirty="0">
                <a:solidFill>
                  <a:schemeClr val="bg1"/>
                </a:solidFill>
                <a:latin typeface="Arial" charset="0"/>
                <a:ea typeface="MS PGothic" pitchFamily="34" charset="-128"/>
                <a:cs typeface="+mn-cs"/>
              </a:rPr>
              <a:t>contact your T. Rowe Price representative.</a:t>
            </a:r>
          </a:p>
        </p:txBody>
      </p:sp>
      <p:sp>
        <p:nvSpPr>
          <p:cNvPr id="4" name="Text Box 6"/>
          <p:cNvSpPr txBox="1">
            <a:spLocks noChangeArrowheads="1"/>
          </p:cNvSpPr>
          <p:nvPr/>
        </p:nvSpPr>
        <p:spPr bwMode="auto">
          <a:xfrm>
            <a:off x="290379" y="6431985"/>
            <a:ext cx="2508377" cy="28469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rgbClr val="FFFFFF"/>
                </a:solidFill>
                <a:latin typeface="Arial" charset="0"/>
                <a:ea typeface="MS PGothic" pitchFamily="34" charset="-128"/>
              </a:defRPr>
            </a:lvl1pPr>
            <a:lvl2pPr marL="742950" indent="-285750" eaLnBrk="0" hangingPunct="0">
              <a:defRPr>
                <a:solidFill>
                  <a:srgbClr val="FFFFFF"/>
                </a:solidFill>
                <a:latin typeface="Arial" charset="0"/>
                <a:ea typeface="MS PGothic" pitchFamily="34" charset="-128"/>
              </a:defRPr>
            </a:lvl2pPr>
            <a:lvl3pPr marL="1143000" indent="-228600" eaLnBrk="0" hangingPunct="0">
              <a:defRPr>
                <a:solidFill>
                  <a:srgbClr val="FFFFFF"/>
                </a:solidFill>
                <a:latin typeface="Arial" charset="0"/>
                <a:ea typeface="MS PGothic" pitchFamily="34" charset="-128"/>
              </a:defRPr>
            </a:lvl3pPr>
            <a:lvl4pPr marL="1600200" indent="-228600" eaLnBrk="0" hangingPunct="0">
              <a:defRPr>
                <a:solidFill>
                  <a:srgbClr val="FFFFFF"/>
                </a:solidFill>
                <a:latin typeface="Arial" charset="0"/>
                <a:ea typeface="MS PGothic" pitchFamily="34" charset="-128"/>
              </a:defRPr>
            </a:lvl4pPr>
            <a:lvl5pPr marL="2057400" indent="-228600" eaLnBrk="0" hangingPunct="0">
              <a:defRPr>
                <a:solidFill>
                  <a:srgbClr val="FFFFFF"/>
                </a:solidFill>
                <a:latin typeface="Arial" charset="0"/>
                <a:ea typeface="MS PGothic" pitchFamily="34" charset="-128"/>
              </a:defRPr>
            </a:lvl5pPr>
            <a:lvl6pPr marL="2514600" indent="-228600" algn="ctr" eaLnBrk="0" fontAlgn="base" hangingPunct="0">
              <a:spcBef>
                <a:spcPct val="0"/>
              </a:spcBef>
              <a:spcAft>
                <a:spcPct val="0"/>
              </a:spcAft>
              <a:defRPr>
                <a:solidFill>
                  <a:srgbClr val="FFFFFF"/>
                </a:solidFill>
                <a:latin typeface="Arial" charset="0"/>
                <a:ea typeface="MS PGothic" pitchFamily="34" charset="-128"/>
              </a:defRPr>
            </a:lvl6pPr>
            <a:lvl7pPr marL="2971800" indent="-228600" algn="ctr" eaLnBrk="0" fontAlgn="base" hangingPunct="0">
              <a:spcBef>
                <a:spcPct val="0"/>
              </a:spcBef>
              <a:spcAft>
                <a:spcPct val="0"/>
              </a:spcAft>
              <a:defRPr>
                <a:solidFill>
                  <a:srgbClr val="FFFFFF"/>
                </a:solidFill>
                <a:latin typeface="Arial" charset="0"/>
                <a:ea typeface="MS PGothic" pitchFamily="34" charset="-128"/>
              </a:defRPr>
            </a:lvl7pPr>
            <a:lvl8pPr marL="3429000" indent="-228600" algn="ctr" eaLnBrk="0" fontAlgn="base" hangingPunct="0">
              <a:spcBef>
                <a:spcPct val="0"/>
              </a:spcBef>
              <a:spcAft>
                <a:spcPct val="0"/>
              </a:spcAft>
              <a:defRPr>
                <a:solidFill>
                  <a:srgbClr val="FFFFFF"/>
                </a:solidFill>
                <a:latin typeface="Arial" charset="0"/>
                <a:ea typeface="MS PGothic" pitchFamily="34" charset="-128"/>
              </a:defRPr>
            </a:lvl8pPr>
            <a:lvl9pPr marL="3886200" indent="-228600" algn="ctr" eaLnBrk="0" fontAlgn="base" hangingPunct="0">
              <a:spcBef>
                <a:spcPct val="0"/>
              </a:spcBef>
              <a:spcAft>
                <a:spcPct val="0"/>
              </a:spcAft>
              <a:defRPr>
                <a:solidFill>
                  <a:srgbClr val="FFFFFF"/>
                </a:solidFill>
                <a:latin typeface="Arial" charset="0"/>
                <a:ea typeface="MS PGothic" pitchFamily="34" charset="-128"/>
              </a:defRPr>
            </a:lvl9pPr>
          </a:lstStyle>
          <a:p>
            <a:pPr eaLnBrk="1" hangingPunct="1">
              <a:spcBef>
                <a:spcPct val="50000"/>
              </a:spcBef>
            </a:pPr>
            <a:r>
              <a:rPr lang="en-US" sz="500" dirty="0" err="1" smtClean="0"/>
              <a:t>CZOBHSCE_NextGenPPT</a:t>
            </a:r>
            <a:endParaRPr lang="en-US" sz="500" dirty="0"/>
          </a:p>
          <a:p>
            <a:pPr eaLnBrk="1" hangingPunct="1">
              <a:spcBef>
                <a:spcPct val="50000"/>
              </a:spcBef>
            </a:pPr>
            <a:r>
              <a:rPr lang="en-US" sz="500" dirty="0" smtClean="0"/>
              <a:t>2015-US-8262</a:t>
            </a:r>
            <a:endParaRPr lang="en-US" sz="500" dirty="0"/>
          </a:p>
        </p:txBody>
      </p:sp>
      <p:sp>
        <p:nvSpPr>
          <p:cNvPr id="5" name="TextBox 4"/>
          <p:cNvSpPr txBox="1"/>
          <p:nvPr/>
        </p:nvSpPr>
        <p:spPr>
          <a:xfrm>
            <a:off x="384508" y="6235814"/>
            <a:ext cx="4656294" cy="169277"/>
          </a:xfrm>
          <a:prstGeom prst="rect">
            <a:avLst/>
          </a:prstGeom>
          <a:noFill/>
        </p:spPr>
        <p:txBody>
          <a:bodyPr wrap="square" lIns="0" tIns="0" rIns="0" bIns="0" rtlCol="0">
            <a:spAutoFit/>
          </a:bodyPr>
          <a:lstStyle/>
          <a:p>
            <a:pPr>
              <a:spcAft>
                <a:spcPts val="1000"/>
              </a:spcAft>
              <a:buClr>
                <a:schemeClr val="accent2"/>
              </a:buClr>
            </a:pPr>
            <a:r>
              <a:rPr lang="en-US" sz="1100" dirty="0">
                <a:solidFill>
                  <a:schemeClr val="bg1"/>
                </a:solidFill>
              </a:rPr>
              <a:t>T. Rowe Price Investment Services, Inc.</a:t>
            </a:r>
          </a:p>
        </p:txBody>
      </p:sp>
    </p:spTree>
    <p:extLst>
      <p:ext uri="{BB962C8B-B14F-4D97-AF65-F5344CB8AC3E}">
        <p14:creationId xmlns:p14="http://schemas.microsoft.com/office/powerpoint/2010/main" val="3457311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99" y="281072"/>
            <a:ext cx="8138000" cy="740664"/>
          </a:xfrm>
        </p:spPr>
        <p:txBody>
          <a:bodyPr/>
          <a:lstStyle/>
          <a:p>
            <a:r>
              <a:rPr lang="en-US" sz="2100" dirty="0"/>
              <a:t>The Baby Boomer 401(</a:t>
            </a:r>
            <a:r>
              <a:rPr lang="en-US" sz="2100" cap="none" dirty="0"/>
              <a:t>k</a:t>
            </a:r>
            <a:r>
              <a:rPr lang="en-US" sz="2100" dirty="0"/>
              <a:t>) Experience: </a:t>
            </a:r>
            <a:r>
              <a:rPr lang="en-US" sz="2100" dirty="0" smtClean="0"/>
              <a:t>1981</a:t>
            </a:r>
            <a:r>
              <a:rPr lang="en-US" sz="2100" dirty="0" smtClean="0">
                <a:latin typeface="Arial Narrow"/>
              </a:rPr>
              <a:t>–</a:t>
            </a:r>
            <a:r>
              <a:rPr lang="en-US" sz="2100" dirty="0" smtClean="0"/>
              <a:t>2015</a:t>
            </a:r>
            <a:endParaRPr lang="en-US" sz="2100" dirty="0"/>
          </a:p>
        </p:txBody>
      </p:sp>
      <p:sp>
        <p:nvSpPr>
          <p:cNvPr id="6" name="TimeLine"/>
          <p:cNvSpPr/>
          <p:nvPr/>
        </p:nvSpPr>
        <p:spPr>
          <a:xfrm>
            <a:off x="787483" y="2266687"/>
            <a:ext cx="7467600" cy="427776"/>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7" name="1981"/>
          <p:cNvSpPr txBox="1"/>
          <p:nvPr/>
        </p:nvSpPr>
        <p:spPr>
          <a:xfrm>
            <a:off x="978511" y="2037373"/>
            <a:ext cx="679010" cy="184666"/>
          </a:xfrm>
          <a:prstGeom prst="rect">
            <a:avLst/>
          </a:prstGeom>
          <a:noFill/>
        </p:spPr>
        <p:txBody>
          <a:bodyPr wrap="square" lIns="0" tIns="0" rIns="0" bIns="0" rtlCol="0">
            <a:spAutoFit/>
          </a:bodyPr>
          <a:lstStyle/>
          <a:p>
            <a:pPr>
              <a:spcAft>
                <a:spcPts val="1000"/>
              </a:spcAft>
              <a:buClr>
                <a:schemeClr val="accent2"/>
              </a:buClr>
            </a:pPr>
            <a:r>
              <a:rPr lang="en-US" sz="1200" dirty="0" smtClean="0">
                <a:solidFill>
                  <a:schemeClr val="accent1"/>
                </a:solidFill>
                <a:latin typeface="+mj-lt"/>
              </a:rPr>
              <a:t>1981</a:t>
            </a:r>
            <a:endParaRPr lang="en-US" sz="1200" dirty="0">
              <a:solidFill>
                <a:schemeClr val="accent1"/>
              </a:solidFill>
              <a:latin typeface="+mj-lt"/>
            </a:endParaRPr>
          </a:p>
        </p:txBody>
      </p:sp>
      <p:sp>
        <p:nvSpPr>
          <p:cNvPr id="9" name="2015"/>
          <p:cNvSpPr txBox="1"/>
          <p:nvPr/>
        </p:nvSpPr>
        <p:spPr>
          <a:xfrm>
            <a:off x="7449759" y="2049363"/>
            <a:ext cx="679010" cy="184666"/>
          </a:xfrm>
          <a:prstGeom prst="rect">
            <a:avLst/>
          </a:prstGeom>
          <a:noFill/>
        </p:spPr>
        <p:txBody>
          <a:bodyPr wrap="square" lIns="0" tIns="0" rIns="0" bIns="0" rtlCol="0">
            <a:spAutoFit/>
          </a:bodyPr>
          <a:lstStyle/>
          <a:p>
            <a:pPr>
              <a:spcAft>
                <a:spcPts val="1000"/>
              </a:spcAft>
              <a:buClr>
                <a:schemeClr val="accent2"/>
              </a:buClr>
            </a:pPr>
            <a:r>
              <a:rPr lang="en-US" sz="1200" dirty="0" smtClean="0">
                <a:solidFill>
                  <a:schemeClr val="accent1"/>
                </a:solidFill>
                <a:latin typeface="+mj-lt"/>
              </a:rPr>
              <a:t>2015</a:t>
            </a:r>
            <a:endParaRPr lang="en-US" sz="1200" dirty="0">
              <a:solidFill>
                <a:schemeClr val="accent1"/>
              </a:solidFill>
              <a:latin typeface="+mj-lt"/>
            </a:endParaRPr>
          </a:p>
        </p:txBody>
      </p:sp>
      <p:sp>
        <p:nvSpPr>
          <p:cNvPr id="17" name="401 Box"/>
          <p:cNvSpPr/>
          <p:nvPr/>
        </p:nvSpPr>
        <p:spPr>
          <a:xfrm>
            <a:off x="1111360" y="2407249"/>
            <a:ext cx="109728" cy="10972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18" name="MD BOx"/>
          <p:cNvSpPr/>
          <p:nvPr/>
        </p:nvSpPr>
        <p:spPr>
          <a:xfrm>
            <a:off x="2162050" y="2402851"/>
            <a:ext cx="109728" cy="10972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19" name="TR Box"/>
          <p:cNvSpPr/>
          <p:nvPr/>
        </p:nvSpPr>
        <p:spPr>
          <a:xfrm>
            <a:off x="3313840" y="2403505"/>
            <a:ext cx="109728" cy="10972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20" name="AE Box"/>
          <p:cNvSpPr/>
          <p:nvPr/>
        </p:nvSpPr>
        <p:spPr>
          <a:xfrm>
            <a:off x="4466419" y="2406249"/>
            <a:ext cx="109728" cy="10972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22" name="401"/>
          <p:cNvSpPr txBox="1"/>
          <p:nvPr/>
        </p:nvSpPr>
        <p:spPr>
          <a:xfrm>
            <a:off x="982854" y="3352177"/>
            <a:ext cx="1133475" cy="184666"/>
          </a:xfrm>
          <a:prstGeom prst="rect">
            <a:avLst/>
          </a:prstGeom>
          <a:noFill/>
        </p:spPr>
        <p:txBody>
          <a:bodyPr wrap="square" lIns="0" tIns="0" rIns="0" bIns="0" rtlCol="0">
            <a:spAutoFit/>
          </a:bodyPr>
          <a:lstStyle/>
          <a:p>
            <a:pPr>
              <a:spcAft>
                <a:spcPts val="1000"/>
              </a:spcAft>
              <a:buClr>
                <a:schemeClr val="accent2"/>
              </a:buClr>
            </a:pPr>
            <a:r>
              <a:rPr lang="en-US" sz="1200" dirty="0" smtClean="0">
                <a:solidFill>
                  <a:schemeClr val="accent2"/>
                </a:solidFill>
                <a:latin typeface="+mj-lt"/>
              </a:rPr>
              <a:t>401(k)</a:t>
            </a:r>
            <a:endParaRPr lang="en-US" sz="1200" dirty="0"/>
          </a:p>
        </p:txBody>
      </p:sp>
      <p:sp>
        <p:nvSpPr>
          <p:cNvPr id="23" name="MD"/>
          <p:cNvSpPr txBox="1"/>
          <p:nvPr/>
        </p:nvSpPr>
        <p:spPr>
          <a:xfrm>
            <a:off x="1960681" y="4796328"/>
            <a:ext cx="1133475" cy="369332"/>
          </a:xfrm>
          <a:prstGeom prst="rect">
            <a:avLst/>
          </a:prstGeom>
          <a:noFill/>
        </p:spPr>
        <p:txBody>
          <a:bodyPr wrap="square" lIns="0" tIns="0" rIns="0" bIns="0" rtlCol="0">
            <a:spAutoFit/>
          </a:bodyPr>
          <a:lstStyle/>
          <a:p>
            <a:pPr>
              <a:spcAft>
                <a:spcPts val="1000"/>
              </a:spcAft>
              <a:buClr>
                <a:schemeClr val="accent2"/>
              </a:buClr>
            </a:pPr>
            <a:r>
              <a:rPr lang="en-US" sz="1200" dirty="0" smtClean="0">
                <a:solidFill>
                  <a:schemeClr val="accent2"/>
                </a:solidFill>
                <a:latin typeface="+mj-lt"/>
              </a:rPr>
              <a:t>Menu </a:t>
            </a:r>
            <a:r>
              <a:rPr lang="en-US" sz="1200" dirty="0">
                <a:solidFill>
                  <a:schemeClr val="accent2"/>
                </a:solidFill>
                <a:latin typeface="+mj-lt"/>
              </a:rPr>
              <a:t>design </a:t>
            </a:r>
            <a:r>
              <a:rPr lang="en-US" sz="1200" dirty="0" smtClean="0">
                <a:solidFill>
                  <a:schemeClr val="accent2"/>
                </a:solidFill>
                <a:latin typeface="+mj-lt"/>
              </a:rPr>
              <a:t>404(c)</a:t>
            </a:r>
          </a:p>
        </p:txBody>
      </p:sp>
      <p:sp>
        <p:nvSpPr>
          <p:cNvPr id="24" name="TR"/>
          <p:cNvSpPr txBox="1"/>
          <p:nvPr/>
        </p:nvSpPr>
        <p:spPr>
          <a:xfrm>
            <a:off x="3191436" y="3348433"/>
            <a:ext cx="1133475" cy="369332"/>
          </a:xfrm>
          <a:prstGeom prst="rect">
            <a:avLst/>
          </a:prstGeom>
          <a:noFill/>
        </p:spPr>
        <p:txBody>
          <a:bodyPr wrap="square" lIns="0" tIns="0" rIns="0" bIns="0" rtlCol="0">
            <a:spAutoFit/>
          </a:bodyPr>
          <a:lstStyle/>
          <a:p>
            <a:pPr>
              <a:spcAft>
                <a:spcPts val="1000"/>
              </a:spcAft>
              <a:buClr>
                <a:schemeClr val="accent2"/>
              </a:buClr>
            </a:pPr>
            <a:r>
              <a:rPr lang="en-US" sz="1200" dirty="0">
                <a:solidFill>
                  <a:schemeClr val="accent2"/>
                </a:solidFill>
                <a:latin typeface="+mj-lt"/>
              </a:rPr>
              <a:t>Target risk funds</a:t>
            </a:r>
            <a:endParaRPr lang="en-US" sz="1200" dirty="0"/>
          </a:p>
        </p:txBody>
      </p:sp>
      <p:sp>
        <p:nvSpPr>
          <p:cNvPr id="25" name="AE"/>
          <p:cNvSpPr txBox="1"/>
          <p:nvPr/>
        </p:nvSpPr>
        <p:spPr>
          <a:xfrm>
            <a:off x="4324964" y="4799726"/>
            <a:ext cx="1864821" cy="184666"/>
          </a:xfrm>
          <a:prstGeom prst="rect">
            <a:avLst/>
          </a:prstGeom>
          <a:noFill/>
        </p:spPr>
        <p:txBody>
          <a:bodyPr wrap="square" lIns="0" tIns="0" rIns="0" bIns="0" rtlCol="0">
            <a:spAutoFit/>
          </a:bodyPr>
          <a:lstStyle/>
          <a:p>
            <a:pPr>
              <a:spcAft>
                <a:spcPts val="1000"/>
              </a:spcAft>
              <a:buClr>
                <a:schemeClr val="accent2"/>
              </a:buClr>
            </a:pPr>
            <a:r>
              <a:rPr lang="en-US" sz="1200" dirty="0" smtClean="0">
                <a:solidFill>
                  <a:schemeClr val="accent2"/>
                </a:solidFill>
                <a:latin typeface="+mj-lt"/>
              </a:rPr>
              <a:t>Auto-enrollment</a:t>
            </a:r>
            <a:endParaRPr lang="en-US" sz="1200" b="1" dirty="0">
              <a:solidFill>
                <a:schemeClr val="accent2"/>
              </a:solidFill>
            </a:endParaRPr>
          </a:p>
        </p:txBody>
      </p:sp>
      <p:sp>
        <p:nvSpPr>
          <p:cNvPr id="28" name="CU Box"/>
          <p:cNvSpPr/>
          <p:nvPr/>
        </p:nvSpPr>
        <p:spPr>
          <a:xfrm>
            <a:off x="5499727" y="2406512"/>
            <a:ext cx="109728" cy="10972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29" name="CU"/>
          <p:cNvSpPr txBox="1"/>
          <p:nvPr/>
        </p:nvSpPr>
        <p:spPr>
          <a:xfrm>
            <a:off x="5377323" y="3351440"/>
            <a:ext cx="1133475" cy="369332"/>
          </a:xfrm>
          <a:prstGeom prst="rect">
            <a:avLst/>
          </a:prstGeom>
          <a:noFill/>
        </p:spPr>
        <p:txBody>
          <a:bodyPr wrap="square" lIns="0" tIns="0" rIns="0" bIns="0" rtlCol="0">
            <a:spAutoFit/>
          </a:bodyPr>
          <a:lstStyle/>
          <a:p>
            <a:pPr>
              <a:spcAft>
                <a:spcPts val="1000"/>
              </a:spcAft>
              <a:buClr>
                <a:schemeClr val="accent2"/>
              </a:buClr>
            </a:pPr>
            <a:r>
              <a:rPr lang="en-US" sz="1200" dirty="0">
                <a:solidFill>
                  <a:schemeClr val="accent2"/>
                </a:solidFill>
                <a:latin typeface="+mj-lt"/>
              </a:rPr>
              <a:t>Catch-up </a:t>
            </a:r>
            <a:r>
              <a:rPr lang="en-US" sz="1200" dirty="0" smtClean="0">
                <a:solidFill>
                  <a:schemeClr val="accent2"/>
                </a:solidFill>
                <a:latin typeface="+mj-lt"/>
              </a:rPr>
              <a:t>contributions</a:t>
            </a:r>
            <a:endParaRPr lang="en-US" sz="1200" dirty="0"/>
          </a:p>
        </p:txBody>
      </p:sp>
      <p:cxnSp>
        <p:nvCxnSpPr>
          <p:cNvPr id="13" name="MD line"/>
          <p:cNvCxnSpPr/>
          <p:nvPr/>
        </p:nvCxnSpPr>
        <p:spPr>
          <a:xfrm>
            <a:off x="2216914" y="2512579"/>
            <a:ext cx="0" cy="2199562"/>
          </a:xfrm>
          <a:prstGeom prst="line">
            <a:avLst/>
          </a:prstGeom>
          <a:ln w="952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AE Line"/>
          <p:cNvCxnSpPr/>
          <p:nvPr/>
        </p:nvCxnSpPr>
        <p:spPr>
          <a:xfrm>
            <a:off x="4521283" y="2517505"/>
            <a:ext cx="0" cy="2199562"/>
          </a:xfrm>
          <a:prstGeom prst="line">
            <a:avLst/>
          </a:prstGeom>
          <a:ln w="952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TD Line"/>
          <p:cNvCxnSpPr/>
          <p:nvPr/>
        </p:nvCxnSpPr>
        <p:spPr>
          <a:xfrm>
            <a:off x="6586581" y="2518353"/>
            <a:ext cx="0" cy="2199562"/>
          </a:xfrm>
          <a:prstGeom prst="line">
            <a:avLst/>
          </a:prstGeom>
          <a:ln w="952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TD Box"/>
          <p:cNvSpPr/>
          <p:nvPr/>
        </p:nvSpPr>
        <p:spPr>
          <a:xfrm>
            <a:off x="6531717" y="2406834"/>
            <a:ext cx="109728" cy="10972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32" name="TD"/>
          <p:cNvSpPr txBox="1"/>
          <p:nvPr/>
        </p:nvSpPr>
        <p:spPr>
          <a:xfrm>
            <a:off x="6390262" y="4800311"/>
            <a:ext cx="1864821" cy="369332"/>
          </a:xfrm>
          <a:prstGeom prst="rect">
            <a:avLst/>
          </a:prstGeom>
          <a:noFill/>
        </p:spPr>
        <p:txBody>
          <a:bodyPr wrap="square" lIns="0" tIns="0" rIns="0" bIns="0" rtlCol="0">
            <a:spAutoFit/>
          </a:bodyPr>
          <a:lstStyle/>
          <a:p>
            <a:pPr>
              <a:spcAft>
                <a:spcPts val="1000"/>
              </a:spcAft>
              <a:buClr>
                <a:schemeClr val="accent2"/>
              </a:buClr>
            </a:pPr>
            <a:r>
              <a:rPr lang="en-US" sz="1200" dirty="0" smtClean="0">
                <a:solidFill>
                  <a:schemeClr val="accent2"/>
                </a:solidFill>
                <a:latin typeface="+mj-lt"/>
              </a:rPr>
              <a:t>Target date funds </a:t>
            </a:r>
            <a:br>
              <a:rPr lang="en-US" sz="1200" dirty="0" smtClean="0">
                <a:solidFill>
                  <a:schemeClr val="accent2"/>
                </a:solidFill>
                <a:latin typeface="+mj-lt"/>
              </a:rPr>
            </a:br>
            <a:r>
              <a:rPr lang="en-US" sz="1200" dirty="0" smtClean="0">
                <a:solidFill>
                  <a:schemeClr val="accent2"/>
                </a:solidFill>
                <a:latin typeface="+mj-lt"/>
              </a:rPr>
              <a:t>as QDIAs</a:t>
            </a:r>
            <a:endParaRPr lang="en-US" sz="1200" b="1" dirty="0">
              <a:solidFill>
                <a:schemeClr val="accent2"/>
              </a:solidFill>
            </a:endParaRPr>
          </a:p>
        </p:txBody>
      </p:sp>
      <p:cxnSp>
        <p:nvCxnSpPr>
          <p:cNvPr id="12" name="401 Line"/>
          <p:cNvCxnSpPr/>
          <p:nvPr/>
        </p:nvCxnSpPr>
        <p:spPr>
          <a:xfrm>
            <a:off x="1166224" y="2518530"/>
            <a:ext cx="0" cy="756677"/>
          </a:xfrm>
          <a:prstGeom prst="line">
            <a:avLst/>
          </a:prstGeom>
          <a:ln w="952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TR Line"/>
          <p:cNvCxnSpPr/>
          <p:nvPr/>
        </p:nvCxnSpPr>
        <p:spPr>
          <a:xfrm>
            <a:off x="3368704" y="2513233"/>
            <a:ext cx="0" cy="756677"/>
          </a:xfrm>
          <a:prstGeom prst="line">
            <a:avLst/>
          </a:prstGeom>
          <a:ln w="952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CU Line"/>
          <p:cNvCxnSpPr/>
          <p:nvPr/>
        </p:nvCxnSpPr>
        <p:spPr>
          <a:xfrm>
            <a:off x="5554591" y="2517487"/>
            <a:ext cx="0" cy="756677"/>
          </a:xfrm>
          <a:prstGeom prst="line">
            <a:avLst/>
          </a:prstGeom>
          <a:ln w="952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I Line"/>
          <p:cNvCxnSpPr/>
          <p:nvPr/>
        </p:nvCxnSpPr>
        <p:spPr>
          <a:xfrm>
            <a:off x="7627027" y="2517487"/>
            <a:ext cx="0" cy="756677"/>
          </a:xfrm>
          <a:prstGeom prst="line">
            <a:avLst/>
          </a:prstGeom>
          <a:ln w="952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RI Box"/>
          <p:cNvSpPr/>
          <p:nvPr/>
        </p:nvSpPr>
        <p:spPr>
          <a:xfrm>
            <a:off x="7572163" y="2406512"/>
            <a:ext cx="109728" cy="10972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35" name="RI"/>
          <p:cNvSpPr txBox="1"/>
          <p:nvPr/>
        </p:nvSpPr>
        <p:spPr>
          <a:xfrm>
            <a:off x="7449759" y="3351440"/>
            <a:ext cx="1133475" cy="369332"/>
          </a:xfrm>
          <a:prstGeom prst="rect">
            <a:avLst/>
          </a:prstGeom>
          <a:noFill/>
        </p:spPr>
        <p:txBody>
          <a:bodyPr wrap="square" lIns="0" tIns="0" rIns="0" bIns="0" rtlCol="0">
            <a:spAutoFit/>
          </a:bodyPr>
          <a:lstStyle/>
          <a:p>
            <a:pPr>
              <a:spcAft>
                <a:spcPts val="1000"/>
              </a:spcAft>
              <a:buClr>
                <a:schemeClr val="accent2"/>
              </a:buClr>
            </a:pPr>
            <a:r>
              <a:rPr lang="en-US" sz="1200" dirty="0" smtClean="0">
                <a:solidFill>
                  <a:schemeClr val="accent2"/>
                </a:solidFill>
                <a:latin typeface="+mj-lt"/>
              </a:rPr>
              <a:t>Retirement income</a:t>
            </a:r>
            <a:endParaRPr lang="en-US" sz="1200" dirty="0"/>
          </a:p>
        </p:txBody>
      </p:sp>
    </p:spTree>
    <p:extLst>
      <p:ext uri="{BB962C8B-B14F-4D97-AF65-F5344CB8AC3E}">
        <p14:creationId xmlns:p14="http://schemas.microsoft.com/office/powerpoint/2010/main" val="344813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
                                        <p:tgtEl>
                                          <p:spTgt spid="7"/>
                                        </p:tgtEl>
                                      </p:cBhvr>
                                    </p:animEffect>
                                  </p:childTnLst>
                                </p:cTn>
                              </p:par>
                            </p:childTnLst>
                          </p:cTn>
                        </p:par>
                        <p:par>
                          <p:cTn id="12" fill="hold">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300"/>
                                        <p:tgtEl>
                                          <p:spTgt spid="9"/>
                                        </p:tgtEl>
                                      </p:cBhvr>
                                    </p:animEffect>
                                  </p:childTnLst>
                                </p:cTn>
                              </p:par>
                            </p:childTnLst>
                          </p:cTn>
                        </p:par>
                        <p:par>
                          <p:cTn id="16" fill="hold">
                            <p:stCondLst>
                              <p:cond delay="11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300"/>
                                        <p:tgtEl>
                                          <p:spTgt spid="17"/>
                                        </p:tgtEl>
                                      </p:cBhvr>
                                    </p:animEffect>
                                  </p:childTnLst>
                                </p:cTn>
                              </p:par>
                            </p:childTnLst>
                          </p:cTn>
                        </p:par>
                        <p:par>
                          <p:cTn id="20" fill="hold">
                            <p:stCondLst>
                              <p:cond delay="1400"/>
                            </p:stCondLst>
                            <p:childTnLst>
                              <p:par>
                                <p:cTn id="21" presetID="2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300"/>
                                        <p:tgtEl>
                                          <p:spTgt spid="12"/>
                                        </p:tgtEl>
                                      </p:cBhvr>
                                    </p:animEffect>
                                  </p:childTnLst>
                                </p:cTn>
                              </p:par>
                            </p:childTnLst>
                          </p:cTn>
                        </p:par>
                        <p:par>
                          <p:cTn id="24" fill="hold">
                            <p:stCondLst>
                              <p:cond delay="17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300"/>
                                        <p:tgtEl>
                                          <p:spTgt spid="2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300"/>
                                        <p:tgtEl>
                                          <p:spTgt spid="18"/>
                                        </p:tgtEl>
                                      </p:cBhvr>
                                    </p:animEffect>
                                  </p:childTnLst>
                                </p:cTn>
                              </p:par>
                            </p:childTnLst>
                          </p:cTn>
                        </p:par>
                        <p:par>
                          <p:cTn id="32" fill="hold">
                            <p:stCondLst>
                              <p:cond delay="2300"/>
                            </p:stCondLst>
                            <p:childTnLst>
                              <p:par>
                                <p:cTn id="33" presetID="22" presetClass="entr" presetSubtype="1"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300"/>
                                        <p:tgtEl>
                                          <p:spTgt spid="13"/>
                                        </p:tgtEl>
                                      </p:cBhvr>
                                    </p:animEffect>
                                  </p:childTnLst>
                                </p:cTn>
                              </p:par>
                            </p:childTnLst>
                          </p:cTn>
                        </p:par>
                        <p:par>
                          <p:cTn id="36" fill="hold">
                            <p:stCondLst>
                              <p:cond delay="26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300"/>
                                        <p:tgtEl>
                                          <p:spTgt spid="23"/>
                                        </p:tgtEl>
                                      </p:cBhvr>
                                    </p:animEffect>
                                  </p:childTnLst>
                                </p:cTn>
                              </p:par>
                            </p:childTnLst>
                          </p:cTn>
                        </p:par>
                        <p:par>
                          <p:cTn id="40" fill="hold">
                            <p:stCondLst>
                              <p:cond delay="29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300"/>
                                        <p:tgtEl>
                                          <p:spTgt spid="19"/>
                                        </p:tgtEl>
                                      </p:cBhvr>
                                    </p:animEffect>
                                  </p:childTnLst>
                                </p:cTn>
                              </p:par>
                            </p:childTnLst>
                          </p:cTn>
                        </p:par>
                        <p:par>
                          <p:cTn id="44" fill="hold">
                            <p:stCondLst>
                              <p:cond delay="32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300"/>
                                        <p:tgtEl>
                                          <p:spTgt spid="14"/>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300"/>
                                        <p:tgtEl>
                                          <p:spTgt spid="24"/>
                                        </p:tgtEl>
                                      </p:cBhvr>
                                    </p:animEffect>
                                  </p:childTnLst>
                                </p:cTn>
                              </p:par>
                            </p:childTnLst>
                          </p:cTn>
                        </p:par>
                        <p:par>
                          <p:cTn id="52" fill="hold">
                            <p:stCondLst>
                              <p:cond delay="38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300"/>
                                        <p:tgtEl>
                                          <p:spTgt spid="20"/>
                                        </p:tgtEl>
                                      </p:cBhvr>
                                    </p:animEffect>
                                  </p:childTnLst>
                                </p:cTn>
                              </p:par>
                            </p:childTnLst>
                          </p:cTn>
                        </p:par>
                        <p:par>
                          <p:cTn id="56" fill="hold">
                            <p:stCondLst>
                              <p:cond delay="4100"/>
                            </p:stCondLst>
                            <p:childTnLst>
                              <p:par>
                                <p:cTn id="57" presetID="22" presetClass="entr" presetSubtype="1"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300"/>
                                        <p:tgtEl>
                                          <p:spTgt spid="15"/>
                                        </p:tgtEl>
                                      </p:cBhvr>
                                    </p:animEffect>
                                  </p:childTnLst>
                                </p:cTn>
                              </p:par>
                            </p:childTnLst>
                          </p:cTn>
                        </p:par>
                        <p:par>
                          <p:cTn id="60" fill="hold">
                            <p:stCondLst>
                              <p:cond delay="44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300"/>
                                        <p:tgtEl>
                                          <p:spTgt spid="25"/>
                                        </p:tgtEl>
                                      </p:cBhvr>
                                    </p:animEffect>
                                  </p:childTnLst>
                                </p:cTn>
                              </p:par>
                            </p:childTnLst>
                          </p:cTn>
                        </p:par>
                        <p:par>
                          <p:cTn id="64" fill="hold">
                            <p:stCondLst>
                              <p:cond delay="4700"/>
                            </p:stCondLst>
                            <p:childTnLst>
                              <p:par>
                                <p:cTn id="65" presetID="10"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300"/>
                                        <p:tgtEl>
                                          <p:spTgt spid="28"/>
                                        </p:tgtEl>
                                      </p:cBhvr>
                                    </p:animEffect>
                                  </p:childTnLst>
                                </p:cTn>
                              </p:par>
                            </p:childTnLst>
                          </p:cTn>
                        </p:par>
                        <p:par>
                          <p:cTn id="68" fill="hold">
                            <p:stCondLst>
                              <p:cond delay="5000"/>
                            </p:stCondLst>
                            <p:childTnLst>
                              <p:par>
                                <p:cTn id="69" presetID="22" presetClass="entr" presetSubtype="1"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up)">
                                      <p:cBhvr>
                                        <p:cTn id="71" dur="300"/>
                                        <p:tgtEl>
                                          <p:spTgt spid="27"/>
                                        </p:tgtEl>
                                      </p:cBhvr>
                                    </p:animEffect>
                                  </p:childTnLst>
                                </p:cTn>
                              </p:par>
                            </p:childTnLst>
                          </p:cTn>
                        </p:par>
                        <p:par>
                          <p:cTn id="72" fill="hold">
                            <p:stCondLst>
                              <p:cond delay="53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300"/>
                                        <p:tgtEl>
                                          <p:spTgt spid="29"/>
                                        </p:tgtEl>
                                      </p:cBhvr>
                                    </p:animEffect>
                                  </p:childTnLst>
                                </p:cTn>
                              </p:par>
                            </p:childTnLst>
                          </p:cTn>
                        </p:par>
                        <p:par>
                          <p:cTn id="76" fill="hold">
                            <p:stCondLst>
                              <p:cond delay="5600"/>
                            </p:stCondLst>
                            <p:childTnLst>
                              <p:par>
                                <p:cTn id="77" presetID="10"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300"/>
                                        <p:tgtEl>
                                          <p:spTgt spid="31"/>
                                        </p:tgtEl>
                                      </p:cBhvr>
                                    </p:animEffect>
                                  </p:childTnLst>
                                </p:cTn>
                              </p:par>
                            </p:childTnLst>
                          </p:cTn>
                        </p:par>
                        <p:par>
                          <p:cTn id="80" fill="hold">
                            <p:stCondLst>
                              <p:cond delay="5900"/>
                            </p:stCondLst>
                            <p:childTnLst>
                              <p:par>
                                <p:cTn id="81" presetID="22" presetClass="entr" presetSubtype="1"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up)">
                                      <p:cBhvr>
                                        <p:cTn id="83" dur="300"/>
                                        <p:tgtEl>
                                          <p:spTgt spid="30"/>
                                        </p:tgtEl>
                                      </p:cBhvr>
                                    </p:animEffect>
                                  </p:childTnLst>
                                </p:cTn>
                              </p:par>
                            </p:childTnLst>
                          </p:cTn>
                        </p:par>
                        <p:par>
                          <p:cTn id="84" fill="hold">
                            <p:stCondLst>
                              <p:cond delay="6200"/>
                            </p:stCondLst>
                            <p:childTnLst>
                              <p:par>
                                <p:cTn id="85" presetID="10"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300"/>
                                        <p:tgtEl>
                                          <p:spTgt spid="32"/>
                                        </p:tgtEl>
                                      </p:cBhvr>
                                    </p:animEffect>
                                  </p:childTnLst>
                                </p:cTn>
                              </p:par>
                            </p:childTnLst>
                          </p:cTn>
                        </p:par>
                        <p:par>
                          <p:cTn id="88" fill="hold">
                            <p:stCondLst>
                              <p:cond delay="6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300"/>
                                        <p:tgtEl>
                                          <p:spTgt spid="34"/>
                                        </p:tgtEl>
                                      </p:cBhvr>
                                    </p:animEffect>
                                  </p:childTnLst>
                                </p:cTn>
                              </p:par>
                            </p:childTnLst>
                          </p:cTn>
                        </p:par>
                        <p:par>
                          <p:cTn id="92" fill="hold">
                            <p:stCondLst>
                              <p:cond delay="6800"/>
                            </p:stCondLst>
                            <p:childTnLst>
                              <p:par>
                                <p:cTn id="93" presetID="22" presetClass="entr" presetSubtype="1"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ipe(up)">
                                      <p:cBhvr>
                                        <p:cTn id="95" dur="300"/>
                                        <p:tgtEl>
                                          <p:spTgt spid="33"/>
                                        </p:tgtEl>
                                      </p:cBhvr>
                                    </p:animEffect>
                                  </p:childTnLst>
                                </p:cTn>
                              </p:par>
                            </p:childTnLst>
                          </p:cTn>
                        </p:par>
                        <p:par>
                          <p:cTn id="96" fill="hold">
                            <p:stCondLst>
                              <p:cond delay="7100"/>
                            </p:stCondLst>
                            <p:childTnLst>
                              <p:par>
                                <p:cTn id="97" presetID="10"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3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7" grpId="0" animBg="1"/>
      <p:bldP spid="18" grpId="0" animBg="1"/>
      <p:bldP spid="19" grpId="0" animBg="1"/>
      <p:bldP spid="20" grpId="0" animBg="1"/>
      <p:bldP spid="22" grpId="0"/>
      <p:bldP spid="23" grpId="0"/>
      <p:bldP spid="24" grpId="0"/>
      <p:bldP spid="25" grpId="0"/>
      <p:bldP spid="28" grpId="0" animBg="1"/>
      <p:bldP spid="29" grpId="0"/>
      <p:bldP spid="31" grpId="0" animBg="1"/>
      <p:bldP spid="32" grpId="0"/>
      <p:bldP spid="34" grpId="0" animBg="1"/>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Generational Definitions</a:t>
            </a:r>
          </a:p>
        </p:txBody>
      </p:sp>
      <p:sp>
        <p:nvSpPr>
          <p:cNvPr id="6" name="TextBox 5"/>
          <p:cNvSpPr txBox="1"/>
          <p:nvPr/>
        </p:nvSpPr>
        <p:spPr>
          <a:xfrm>
            <a:off x="768486" y="1332689"/>
            <a:ext cx="3560323" cy="276999"/>
          </a:xfrm>
          <a:prstGeom prst="rect">
            <a:avLst/>
          </a:prstGeom>
          <a:noFill/>
        </p:spPr>
        <p:txBody>
          <a:bodyPr wrap="square" lIns="0" tIns="0" rIns="0" bIns="0" rtlCol="0">
            <a:spAutoFit/>
          </a:bodyPr>
          <a:lstStyle/>
          <a:p>
            <a:pPr>
              <a:lnSpc>
                <a:spcPct val="90000"/>
              </a:lnSpc>
            </a:pPr>
            <a:r>
              <a:rPr lang="en-US" sz="2000" b="1" dirty="0" smtClean="0">
                <a:solidFill>
                  <a:schemeClr val="accent3"/>
                </a:solidFill>
              </a:rPr>
              <a:t>In 2015, they are…</a:t>
            </a:r>
            <a:endParaRPr lang="en-US" sz="2000" b="1" dirty="0">
              <a:solidFill>
                <a:schemeClr val="accent3"/>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1" y="2311301"/>
            <a:ext cx="1328085" cy="3867633"/>
          </a:xfrm>
          <a:prstGeom prst="rect">
            <a:avLst/>
          </a:prstGeom>
          <a:effectLst>
            <a:outerShdw blurRad="38100" dist="38100" algn="ctr" rotWithShape="0">
              <a:srgbClr val="000000">
                <a:alpha val="44000"/>
              </a:srgbClr>
            </a:outerShdw>
          </a:effectLst>
        </p:spPr>
      </p:pic>
      <p:sp>
        <p:nvSpPr>
          <p:cNvPr id="8" name="TextBox 7"/>
          <p:cNvSpPr txBox="1"/>
          <p:nvPr/>
        </p:nvSpPr>
        <p:spPr>
          <a:xfrm>
            <a:off x="2025904" y="5798388"/>
            <a:ext cx="2195196" cy="387798"/>
          </a:xfrm>
          <a:prstGeom prst="rect">
            <a:avLst/>
          </a:prstGeom>
          <a:noFill/>
        </p:spPr>
        <p:txBody>
          <a:bodyPr wrap="square" lIns="0" tIns="0" rIns="0" bIns="0" rtlCol="0">
            <a:spAutoFit/>
          </a:bodyPr>
          <a:lstStyle/>
          <a:p>
            <a:pPr algn="ctr">
              <a:lnSpc>
                <a:spcPct val="90000"/>
              </a:lnSpc>
            </a:pPr>
            <a:r>
              <a:rPr lang="en-US" sz="1400" b="1" dirty="0">
                <a:solidFill>
                  <a:schemeClr val="accent1"/>
                </a:solidFill>
              </a:rPr>
              <a:t>Baby Boomer</a:t>
            </a:r>
            <a:br>
              <a:rPr lang="en-US" sz="1400" b="1" dirty="0">
                <a:solidFill>
                  <a:schemeClr val="accent1"/>
                </a:solidFill>
              </a:rPr>
            </a:br>
            <a:r>
              <a:rPr lang="en-US" sz="1400" dirty="0" smtClean="0">
                <a:solidFill>
                  <a:schemeClr val="accent1"/>
                </a:solidFill>
              </a:rPr>
              <a:t>1946</a:t>
            </a:r>
            <a:r>
              <a:rPr lang="en-US" sz="1400" dirty="0" smtClean="0">
                <a:solidFill>
                  <a:schemeClr val="accent1"/>
                </a:solidFill>
                <a:latin typeface="Arial Narrow"/>
              </a:rPr>
              <a:t>–</a:t>
            </a:r>
            <a:r>
              <a:rPr lang="en-US" sz="1400" dirty="0" smtClean="0">
                <a:solidFill>
                  <a:schemeClr val="accent1"/>
                </a:solidFill>
              </a:rPr>
              <a:t>64</a:t>
            </a:r>
            <a:endParaRPr lang="en-US" sz="1400" dirty="0">
              <a:solidFill>
                <a:schemeClr val="accent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527" y="2099702"/>
            <a:ext cx="1231327" cy="4079232"/>
          </a:xfrm>
          <a:prstGeom prst="rect">
            <a:avLst/>
          </a:prstGeom>
          <a:effectLst>
            <a:outerShdw blurRad="38100" dist="38100" algn="ctr" rotWithShape="0">
              <a:srgbClr val="000000">
                <a:alpha val="44000"/>
              </a:srgbClr>
            </a:outerShdw>
          </a:effectLst>
        </p:spPr>
      </p:pic>
      <p:sp>
        <p:nvSpPr>
          <p:cNvPr id="10" name="TextBox 9"/>
          <p:cNvSpPr txBox="1"/>
          <p:nvPr/>
        </p:nvSpPr>
        <p:spPr>
          <a:xfrm>
            <a:off x="3658635" y="5798388"/>
            <a:ext cx="2195196" cy="387798"/>
          </a:xfrm>
          <a:prstGeom prst="rect">
            <a:avLst/>
          </a:prstGeom>
          <a:noFill/>
        </p:spPr>
        <p:txBody>
          <a:bodyPr wrap="square" lIns="0" tIns="0" rIns="0" bIns="0" rtlCol="0">
            <a:spAutoFit/>
          </a:bodyPr>
          <a:lstStyle/>
          <a:p>
            <a:pPr algn="ctr">
              <a:lnSpc>
                <a:spcPct val="90000"/>
              </a:lnSpc>
            </a:pPr>
            <a:r>
              <a:rPr lang="en-US" sz="1400" b="1" dirty="0" smtClean="0">
                <a:solidFill>
                  <a:schemeClr val="accent1"/>
                </a:solidFill>
              </a:rPr>
              <a:t>Gen X</a:t>
            </a:r>
            <a:r>
              <a:rPr lang="en-US" sz="1400" b="1" dirty="0">
                <a:solidFill>
                  <a:schemeClr val="accent1"/>
                </a:solidFill>
              </a:rPr>
              <a:t/>
            </a:r>
            <a:br>
              <a:rPr lang="en-US" sz="1400" b="1" dirty="0">
                <a:solidFill>
                  <a:schemeClr val="accent1"/>
                </a:solidFill>
              </a:rPr>
            </a:br>
            <a:r>
              <a:rPr lang="en-US" sz="1400" dirty="0" smtClean="0">
                <a:solidFill>
                  <a:schemeClr val="accent1"/>
                </a:solidFill>
              </a:rPr>
              <a:t>1965</a:t>
            </a:r>
            <a:r>
              <a:rPr lang="en-US" sz="1400" dirty="0" smtClean="0">
                <a:solidFill>
                  <a:schemeClr val="accent1"/>
                </a:solidFill>
                <a:latin typeface="Arial Narrow"/>
              </a:rPr>
              <a:t>–</a:t>
            </a:r>
            <a:r>
              <a:rPr lang="en-US" sz="1400" dirty="0" smtClean="0">
                <a:solidFill>
                  <a:schemeClr val="accent1"/>
                </a:solidFill>
              </a:rPr>
              <a:t>81</a:t>
            </a:r>
            <a:endParaRPr lang="en-US" sz="1400" dirty="0">
              <a:solidFill>
                <a:schemeClr val="accent1"/>
              </a:solidFill>
            </a:endParaRPr>
          </a:p>
        </p:txBody>
      </p:sp>
      <p:sp>
        <p:nvSpPr>
          <p:cNvPr id="11" name="TextBox 10"/>
          <p:cNvSpPr txBox="1"/>
          <p:nvPr/>
        </p:nvSpPr>
        <p:spPr>
          <a:xfrm>
            <a:off x="5290553" y="5805638"/>
            <a:ext cx="2195196" cy="387798"/>
          </a:xfrm>
          <a:prstGeom prst="rect">
            <a:avLst/>
          </a:prstGeom>
          <a:noFill/>
        </p:spPr>
        <p:txBody>
          <a:bodyPr wrap="square" lIns="0" tIns="0" rIns="0" bIns="0" rtlCol="0">
            <a:spAutoFit/>
          </a:bodyPr>
          <a:lstStyle/>
          <a:p>
            <a:pPr algn="ctr">
              <a:lnSpc>
                <a:spcPct val="90000"/>
              </a:lnSpc>
            </a:pPr>
            <a:r>
              <a:rPr lang="en-US" sz="1400" b="1" dirty="0" smtClean="0">
                <a:solidFill>
                  <a:schemeClr val="accent1"/>
                </a:solidFill>
              </a:rPr>
              <a:t>Millennial</a:t>
            </a:r>
            <a:r>
              <a:rPr lang="en-US" sz="1400" b="1" dirty="0">
                <a:solidFill>
                  <a:schemeClr val="accent1"/>
                </a:solidFill>
              </a:rPr>
              <a:t/>
            </a:r>
            <a:br>
              <a:rPr lang="en-US" sz="1400" b="1" dirty="0">
                <a:solidFill>
                  <a:schemeClr val="accent1"/>
                </a:solidFill>
              </a:rPr>
            </a:br>
            <a:r>
              <a:rPr lang="en-US" sz="1400" dirty="0" smtClean="0">
                <a:solidFill>
                  <a:schemeClr val="accent1"/>
                </a:solidFill>
              </a:rPr>
              <a:t>1982</a:t>
            </a:r>
            <a:r>
              <a:rPr lang="en-US" sz="1400" dirty="0" smtClean="0">
                <a:solidFill>
                  <a:schemeClr val="accent1"/>
                </a:solidFill>
                <a:latin typeface="Arial Narrow"/>
              </a:rPr>
              <a:t>–</a:t>
            </a:r>
            <a:r>
              <a:rPr lang="en-US" sz="1400" dirty="0" smtClean="0">
                <a:solidFill>
                  <a:schemeClr val="accent1"/>
                </a:solidFill>
              </a:rPr>
              <a:t>95</a:t>
            </a:r>
            <a:endParaRPr lang="en-US" sz="1400" dirty="0">
              <a:solidFill>
                <a:schemeClr val="accent1"/>
              </a:solidFill>
            </a:endParaRPr>
          </a:p>
        </p:txBody>
      </p:sp>
      <p:sp>
        <p:nvSpPr>
          <p:cNvPr id="12" name="Rectangle 11"/>
          <p:cNvSpPr/>
          <p:nvPr/>
        </p:nvSpPr>
        <p:spPr>
          <a:xfrm>
            <a:off x="2695479" y="2311301"/>
            <a:ext cx="870333" cy="3318069"/>
          </a:xfrm>
          <a:prstGeom prst="rect">
            <a:avLst/>
          </a:prstGeom>
          <a:solidFill>
            <a:schemeClr val="accent1"/>
          </a:solidFill>
          <a:ln>
            <a:noFill/>
          </a:ln>
          <a:effectLst>
            <a:outerShdw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13" name="Rectangle 12"/>
          <p:cNvSpPr/>
          <p:nvPr/>
        </p:nvSpPr>
        <p:spPr>
          <a:xfrm>
            <a:off x="4321066" y="3121012"/>
            <a:ext cx="870333" cy="2515608"/>
          </a:xfrm>
          <a:prstGeom prst="rect">
            <a:avLst/>
          </a:prstGeom>
          <a:solidFill>
            <a:schemeClr val="accent4"/>
          </a:solidFill>
          <a:ln>
            <a:noFill/>
          </a:ln>
          <a:effectLst>
            <a:outerShdw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14" name="Rectangle 13"/>
          <p:cNvSpPr/>
          <p:nvPr/>
        </p:nvSpPr>
        <p:spPr>
          <a:xfrm>
            <a:off x="5945840" y="2099702"/>
            <a:ext cx="870333" cy="3529668"/>
          </a:xfrm>
          <a:prstGeom prst="rect">
            <a:avLst/>
          </a:prstGeom>
          <a:solidFill>
            <a:schemeClr val="accent2"/>
          </a:solidFill>
          <a:ln>
            <a:noFill/>
          </a:ln>
          <a:effectLst>
            <a:outerShdw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16" name="TextBox 15"/>
          <p:cNvSpPr txBox="1"/>
          <p:nvPr/>
        </p:nvSpPr>
        <p:spPr>
          <a:xfrm>
            <a:off x="2695479" y="2619775"/>
            <a:ext cx="870333" cy="429413"/>
          </a:xfrm>
          <a:prstGeom prst="rect">
            <a:avLst/>
          </a:prstGeom>
          <a:noFill/>
        </p:spPr>
        <p:txBody>
          <a:bodyPr wrap="square" lIns="0" tIns="0" rIns="0" bIns="0" rtlCol="0">
            <a:spAutoFit/>
          </a:bodyPr>
          <a:lstStyle/>
          <a:p>
            <a:pPr algn="ctr">
              <a:lnSpc>
                <a:spcPct val="50000"/>
              </a:lnSpc>
            </a:pPr>
            <a:r>
              <a:rPr lang="en-US" sz="4000" b="1" dirty="0" smtClean="0">
                <a:solidFill>
                  <a:schemeClr val="bg1"/>
                </a:solidFill>
              </a:rPr>
              <a:t>76</a:t>
            </a:r>
            <a:r>
              <a:rPr lang="en-US" sz="1400" b="1" dirty="0">
                <a:solidFill>
                  <a:schemeClr val="bg1"/>
                </a:solidFill>
              </a:rPr>
              <a:t/>
            </a:r>
            <a:br>
              <a:rPr lang="en-US" sz="1400" b="1" dirty="0">
                <a:solidFill>
                  <a:schemeClr val="bg1"/>
                </a:solidFill>
              </a:rPr>
            </a:br>
            <a:r>
              <a:rPr lang="en-US" sz="1400" dirty="0" smtClean="0">
                <a:solidFill>
                  <a:schemeClr val="bg1"/>
                </a:solidFill>
              </a:rPr>
              <a:t>million</a:t>
            </a:r>
            <a:endParaRPr lang="en-US" sz="1400" dirty="0">
              <a:solidFill>
                <a:schemeClr val="bg1"/>
              </a:solidFill>
            </a:endParaRPr>
          </a:p>
        </p:txBody>
      </p:sp>
      <p:sp>
        <p:nvSpPr>
          <p:cNvPr id="17" name="TextBox 16"/>
          <p:cNvSpPr txBox="1"/>
          <p:nvPr/>
        </p:nvSpPr>
        <p:spPr>
          <a:xfrm>
            <a:off x="4321066" y="3432945"/>
            <a:ext cx="870333" cy="429413"/>
          </a:xfrm>
          <a:prstGeom prst="rect">
            <a:avLst/>
          </a:prstGeom>
          <a:noFill/>
        </p:spPr>
        <p:txBody>
          <a:bodyPr wrap="square" lIns="0" tIns="0" rIns="0" bIns="0" rtlCol="0">
            <a:spAutoFit/>
          </a:bodyPr>
          <a:lstStyle/>
          <a:p>
            <a:pPr algn="ctr">
              <a:lnSpc>
                <a:spcPct val="50000"/>
              </a:lnSpc>
            </a:pPr>
            <a:r>
              <a:rPr lang="en-US" sz="4000" b="1" dirty="0" smtClean="0">
                <a:solidFill>
                  <a:schemeClr val="bg1"/>
                </a:solidFill>
              </a:rPr>
              <a:t>59</a:t>
            </a:r>
            <a:r>
              <a:rPr lang="en-US" sz="1400" b="1" dirty="0">
                <a:solidFill>
                  <a:schemeClr val="bg1"/>
                </a:solidFill>
              </a:rPr>
              <a:t/>
            </a:r>
            <a:br>
              <a:rPr lang="en-US" sz="1400" b="1" dirty="0">
                <a:solidFill>
                  <a:schemeClr val="bg1"/>
                </a:solidFill>
              </a:rPr>
            </a:br>
            <a:r>
              <a:rPr lang="en-US" sz="1400" dirty="0" smtClean="0">
                <a:solidFill>
                  <a:schemeClr val="bg1"/>
                </a:solidFill>
              </a:rPr>
              <a:t>million</a:t>
            </a:r>
            <a:endParaRPr lang="en-US" sz="1400" dirty="0">
              <a:solidFill>
                <a:schemeClr val="bg1"/>
              </a:solidFill>
            </a:endParaRPr>
          </a:p>
        </p:txBody>
      </p:sp>
      <p:sp>
        <p:nvSpPr>
          <p:cNvPr id="18" name="TextBox 17"/>
          <p:cNvSpPr txBox="1"/>
          <p:nvPr/>
        </p:nvSpPr>
        <p:spPr>
          <a:xfrm>
            <a:off x="5945840" y="2433852"/>
            <a:ext cx="870333" cy="429413"/>
          </a:xfrm>
          <a:prstGeom prst="rect">
            <a:avLst/>
          </a:prstGeom>
          <a:noFill/>
        </p:spPr>
        <p:txBody>
          <a:bodyPr wrap="square" lIns="0" tIns="0" rIns="0" bIns="0" rtlCol="0">
            <a:spAutoFit/>
          </a:bodyPr>
          <a:lstStyle/>
          <a:p>
            <a:pPr algn="ctr">
              <a:lnSpc>
                <a:spcPct val="50000"/>
              </a:lnSpc>
            </a:pPr>
            <a:r>
              <a:rPr lang="en-US" sz="4000" b="1" dirty="0" smtClean="0">
                <a:solidFill>
                  <a:schemeClr val="bg1"/>
                </a:solidFill>
              </a:rPr>
              <a:t>80</a:t>
            </a:r>
            <a:r>
              <a:rPr lang="en-US" sz="1400" b="1" dirty="0">
                <a:solidFill>
                  <a:schemeClr val="bg1"/>
                </a:solidFill>
              </a:rPr>
              <a:t/>
            </a:r>
            <a:br>
              <a:rPr lang="en-US" sz="1400" b="1" dirty="0">
                <a:solidFill>
                  <a:schemeClr val="bg1"/>
                </a:solidFill>
              </a:rPr>
            </a:br>
            <a:r>
              <a:rPr lang="en-US" sz="1400" dirty="0" smtClean="0">
                <a:solidFill>
                  <a:schemeClr val="bg1"/>
                </a:solidFill>
              </a:rPr>
              <a:t>million</a:t>
            </a:r>
            <a:endParaRPr lang="en-US" sz="1400" dirty="0">
              <a:solidFill>
                <a:schemeClr val="bg1"/>
              </a:solidFill>
            </a:endParaRPr>
          </a:p>
        </p:txBody>
      </p:sp>
      <p:sp>
        <p:nvSpPr>
          <p:cNvPr id="20" name="TextBox 19"/>
          <p:cNvSpPr txBox="1"/>
          <p:nvPr/>
        </p:nvSpPr>
        <p:spPr>
          <a:xfrm>
            <a:off x="2695479" y="1846384"/>
            <a:ext cx="856046" cy="430887"/>
          </a:xfrm>
          <a:prstGeom prst="rect">
            <a:avLst/>
          </a:prstGeom>
          <a:noFill/>
        </p:spPr>
        <p:txBody>
          <a:bodyPr wrap="square" lIns="0" tIns="0" rIns="0" bIns="0" rtlCol="0">
            <a:spAutoFit/>
          </a:bodyPr>
          <a:lstStyle/>
          <a:p>
            <a:pPr algn="ctr"/>
            <a:r>
              <a:rPr lang="en-US" sz="1400" dirty="0" smtClean="0">
                <a:solidFill>
                  <a:schemeClr val="accent3"/>
                </a:solidFill>
              </a:rPr>
              <a:t>age</a:t>
            </a:r>
            <a:endParaRPr lang="en-US" sz="1400" b="1" dirty="0" smtClean="0">
              <a:solidFill>
                <a:schemeClr val="accent3"/>
              </a:solidFill>
            </a:endParaRPr>
          </a:p>
          <a:p>
            <a:pPr algn="ctr"/>
            <a:r>
              <a:rPr lang="en-US" sz="1400" b="1" dirty="0" smtClean="0">
                <a:solidFill>
                  <a:schemeClr val="accent3"/>
                </a:solidFill>
              </a:rPr>
              <a:t>51-69</a:t>
            </a:r>
            <a:endParaRPr lang="en-US" sz="1400" dirty="0">
              <a:solidFill>
                <a:schemeClr val="accent3"/>
              </a:solidFill>
            </a:endParaRPr>
          </a:p>
        </p:txBody>
      </p:sp>
      <p:sp>
        <p:nvSpPr>
          <p:cNvPr id="21" name="TextBox 20"/>
          <p:cNvSpPr txBox="1"/>
          <p:nvPr/>
        </p:nvSpPr>
        <p:spPr>
          <a:xfrm>
            <a:off x="4321066" y="2656095"/>
            <a:ext cx="856046" cy="430887"/>
          </a:xfrm>
          <a:prstGeom prst="rect">
            <a:avLst/>
          </a:prstGeom>
          <a:noFill/>
        </p:spPr>
        <p:txBody>
          <a:bodyPr wrap="square" lIns="0" tIns="0" rIns="0" bIns="0" rtlCol="0">
            <a:spAutoFit/>
          </a:bodyPr>
          <a:lstStyle/>
          <a:p>
            <a:pPr algn="ctr"/>
            <a:r>
              <a:rPr lang="en-US" sz="1400" dirty="0" smtClean="0">
                <a:solidFill>
                  <a:schemeClr val="accent3"/>
                </a:solidFill>
              </a:rPr>
              <a:t>age</a:t>
            </a:r>
            <a:endParaRPr lang="en-US" sz="1400" b="1" dirty="0" smtClean="0">
              <a:solidFill>
                <a:schemeClr val="accent3"/>
              </a:solidFill>
            </a:endParaRPr>
          </a:p>
          <a:p>
            <a:pPr algn="ctr"/>
            <a:r>
              <a:rPr lang="en-US" sz="1400" b="1" dirty="0" smtClean="0">
                <a:solidFill>
                  <a:schemeClr val="accent3"/>
                </a:solidFill>
              </a:rPr>
              <a:t>34-50</a:t>
            </a:r>
            <a:endParaRPr lang="en-US" sz="1400" dirty="0">
              <a:solidFill>
                <a:schemeClr val="accent3"/>
              </a:solidFill>
            </a:endParaRPr>
          </a:p>
        </p:txBody>
      </p:sp>
      <p:sp>
        <p:nvSpPr>
          <p:cNvPr id="22" name="TextBox 21"/>
          <p:cNvSpPr txBox="1"/>
          <p:nvPr/>
        </p:nvSpPr>
        <p:spPr>
          <a:xfrm>
            <a:off x="5952984" y="1609688"/>
            <a:ext cx="856046" cy="430887"/>
          </a:xfrm>
          <a:prstGeom prst="rect">
            <a:avLst/>
          </a:prstGeom>
          <a:noFill/>
        </p:spPr>
        <p:txBody>
          <a:bodyPr wrap="square" lIns="0" tIns="0" rIns="0" bIns="0" rtlCol="0">
            <a:spAutoFit/>
          </a:bodyPr>
          <a:lstStyle/>
          <a:p>
            <a:pPr algn="ctr"/>
            <a:r>
              <a:rPr lang="en-US" sz="1400" dirty="0" smtClean="0">
                <a:solidFill>
                  <a:schemeClr val="accent3"/>
                </a:solidFill>
              </a:rPr>
              <a:t>age</a:t>
            </a:r>
            <a:endParaRPr lang="en-US" sz="1400" b="1" dirty="0" smtClean="0">
              <a:solidFill>
                <a:schemeClr val="accent3"/>
              </a:solidFill>
            </a:endParaRPr>
          </a:p>
          <a:p>
            <a:pPr algn="ctr"/>
            <a:r>
              <a:rPr lang="en-US" sz="1400" b="1" dirty="0" smtClean="0">
                <a:solidFill>
                  <a:schemeClr val="accent3"/>
                </a:solidFill>
              </a:rPr>
              <a:t>20-33</a:t>
            </a:r>
            <a:endParaRPr lang="en-US" sz="1400" dirty="0">
              <a:solidFill>
                <a:schemeClr val="accent3"/>
              </a:solidFill>
            </a:endParaRPr>
          </a:p>
        </p:txBody>
      </p:sp>
      <p:sp>
        <p:nvSpPr>
          <p:cNvPr id="19" name="Text Placeholder 4"/>
          <p:cNvSpPr>
            <a:spLocks noGrp="1"/>
          </p:cNvSpPr>
          <p:nvPr>
            <p:ph type="body" sz="quarter" idx="13"/>
          </p:nvPr>
        </p:nvSpPr>
        <p:spPr>
          <a:xfrm>
            <a:off x="771538" y="6298057"/>
            <a:ext cx="7504316" cy="184433"/>
          </a:xfrm>
        </p:spPr>
        <p:txBody>
          <a:bodyPr/>
          <a:lstStyle/>
          <a:p>
            <a:r>
              <a:rPr lang="en-US" dirty="0"/>
              <a:t>"</a:t>
            </a:r>
            <a:r>
              <a:rPr lang="en-US" dirty="0" smtClean="0"/>
              <a:t>Baby Boomers </a:t>
            </a:r>
            <a:r>
              <a:rPr lang="en-US" dirty="0"/>
              <a:t>vs. Millennials: Who Would You Rather Hire</a:t>
            </a:r>
            <a:r>
              <a:rPr lang="en-US" dirty="0" smtClean="0"/>
              <a:t>?". Time </a:t>
            </a:r>
            <a:r>
              <a:rPr lang="en-US" dirty="0"/>
              <a:t>Magazine.</a:t>
            </a:r>
          </a:p>
        </p:txBody>
      </p:sp>
    </p:spTree>
    <p:extLst>
      <p:ext uri="{BB962C8B-B14F-4D97-AF65-F5344CB8AC3E}">
        <p14:creationId xmlns:p14="http://schemas.microsoft.com/office/powerpoint/2010/main" val="260744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3000"/>
                            </p:stCondLst>
                            <p:childTnLst>
                              <p:par>
                                <p:cTn id="43" presetID="22" presetClass="entr" presetSubtype="4"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animBg="1"/>
      <p:bldP spid="13" grpId="0" animBg="1"/>
      <p:bldP spid="14" grpId="0" animBg="1"/>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89443" y="1013790"/>
            <a:ext cx="4154557" cy="55698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3" name="Rectangle 2"/>
          <p:cNvSpPr/>
          <p:nvPr/>
        </p:nvSpPr>
        <p:spPr>
          <a:xfrm>
            <a:off x="785191" y="1013791"/>
            <a:ext cx="4154557" cy="55698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2" name="Title 1"/>
          <p:cNvSpPr>
            <a:spLocks noGrp="1"/>
          </p:cNvSpPr>
          <p:nvPr>
            <p:ph type="title"/>
          </p:nvPr>
        </p:nvSpPr>
        <p:spPr/>
        <p:txBody>
          <a:bodyPr/>
          <a:lstStyle/>
          <a:p>
            <a:r>
              <a:rPr lang="en-US" dirty="0" smtClean="0"/>
              <a:t>BUTTONED-UP vs</a:t>
            </a:r>
            <a:r>
              <a:rPr lang="en-US" dirty="0"/>
              <a:t>. Casual</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7037"/>
          <a:stretch/>
        </p:blipFill>
        <p:spPr>
          <a:xfrm>
            <a:off x="1152939" y="2033536"/>
            <a:ext cx="2950040" cy="4550068"/>
          </a:xfrm>
          <a:prstGeom prst="rect">
            <a:avLst/>
          </a:prstGeom>
          <a:effectLst>
            <a:outerShdw blurRad="76200" dist="38100" algn="ctr" rotWithShape="0">
              <a:srgbClr val="000000">
                <a:alpha val="44000"/>
              </a:srgbClr>
            </a:outerShdw>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53317"/>
          <a:stretch/>
        </p:blipFill>
        <p:spPr>
          <a:xfrm>
            <a:off x="5778711" y="2599641"/>
            <a:ext cx="2576020" cy="3983963"/>
          </a:xfrm>
          <a:prstGeom prst="rect">
            <a:avLst/>
          </a:prstGeom>
          <a:effectLst>
            <a:outerShdw blurRad="76200" dist="38100" algn="ctr" rotWithShape="0">
              <a:srgbClr val="000000">
                <a:alpha val="44000"/>
              </a:srgbClr>
            </a:outerShdw>
          </a:effectLst>
        </p:spPr>
      </p:pic>
    </p:spTree>
    <p:extLst>
      <p:ext uri="{BB962C8B-B14F-4D97-AF65-F5344CB8AC3E}">
        <p14:creationId xmlns:p14="http://schemas.microsoft.com/office/powerpoint/2010/main" val="329478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989443" y="1013790"/>
            <a:ext cx="4154557" cy="55698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11" name="Rectangle 10"/>
          <p:cNvSpPr/>
          <p:nvPr/>
        </p:nvSpPr>
        <p:spPr>
          <a:xfrm>
            <a:off x="785191" y="1013791"/>
            <a:ext cx="4154557" cy="55698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29764"/>
          <a:stretch/>
        </p:blipFill>
        <p:spPr>
          <a:xfrm>
            <a:off x="4687990" y="2892273"/>
            <a:ext cx="4962788" cy="3700772"/>
          </a:xfrm>
          <a:prstGeom prst="rect">
            <a:avLst/>
          </a:prstGeom>
          <a:effectLst>
            <a:outerShdw blurRad="76200" dist="38100" algn="ctr" rotWithShape="0">
              <a:srgbClr val="000000">
                <a:alpha val="44000"/>
              </a:srgbClr>
            </a:outerShdw>
          </a:effectLst>
        </p:spPr>
      </p:pic>
      <p:sp>
        <p:nvSpPr>
          <p:cNvPr id="2" name="Title 1"/>
          <p:cNvSpPr>
            <a:spLocks noGrp="1"/>
          </p:cNvSpPr>
          <p:nvPr>
            <p:ph type="title"/>
          </p:nvPr>
        </p:nvSpPr>
        <p:spPr/>
        <p:txBody>
          <a:bodyPr/>
          <a:lstStyle/>
          <a:p>
            <a:r>
              <a:rPr lang="en-US" dirty="0"/>
              <a:t>Super Star vs. Team Player</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46507"/>
          <a:stretch/>
        </p:blipFill>
        <p:spPr>
          <a:xfrm>
            <a:off x="1535855" y="2892273"/>
            <a:ext cx="1973478" cy="3691331"/>
          </a:xfrm>
          <a:prstGeom prst="rect">
            <a:avLst/>
          </a:prstGeom>
          <a:effectLst>
            <a:outerShdw blurRad="76200" dist="38100" algn="ctr" rotWithShape="0">
              <a:srgbClr val="000000">
                <a:alpha val="44000"/>
              </a:srgbClr>
            </a:outerShdw>
          </a:effectLst>
        </p:spPr>
      </p:pic>
    </p:spTree>
    <p:extLst>
      <p:ext uri="{BB962C8B-B14F-4D97-AF65-F5344CB8AC3E}">
        <p14:creationId xmlns:p14="http://schemas.microsoft.com/office/powerpoint/2010/main" val="197449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989443" y="1013790"/>
            <a:ext cx="4154557" cy="55698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11" name="Rectangle 10"/>
          <p:cNvSpPr/>
          <p:nvPr/>
        </p:nvSpPr>
        <p:spPr>
          <a:xfrm>
            <a:off x="785191" y="1013791"/>
            <a:ext cx="4154557" cy="55698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2" name="Title 1"/>
          <p:cNvSpPr>
            <a:spLocks noGrp="1"/>
          </p:cNvSpPr>
          <p:nvPr>
            <p:ph type="title"/>
          </p:nvPr>
        </p:nvSpPr>
        <p:spPr/>
        <p:txBody>
          <a:bodyPr/>
          <a:lstStyle/>
          <a:p>
            <a:r>
              <a:rPr lang="en-US" dirty="0"/>
              <a:t>Technology: Tool vs. Lifestyle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 b="-5644"/>
          <a:stretch/>
        </p:blipFill>
        <p:spPr>
          <a:xfrm>
            <a:off x="117030" y="2044557"/>
            <a:ext cx="4715398" cy="4537471"/>
          </a:xfrm>
          <a:prstGeom prst="rect">
            <a:avLst/>
          </a:prstGeom>
          <a:effectLst>
            <a:outerShdw blurRad="76200" dist="38100" algn="ctr" rotWithShape="0">
              <a:srgbClr val="000000">
                <a:alpha val="44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0196" y="1826994"/>
            <a:ext cx="825541" cy="825541"/>
          </a:xfrm>
          <a:prstGeom prst="rect">
            <a:avLst/>
          </a:prstGeom>
        </p:spPr>
      </p:pic>
      <p:grpSp>
        <p:nvGrpSpPr>
          <p:cNvPr id="9" name="Group 8"/>
          <p:cNvGrpSpPr/>
          <p:nvPr/>
        </p:nvGrpSpPr>
        <p:grpSpPr>
          <a:xfrm>
            <a:off x="5074061" y="2355575"/>
            <a:ext cx="4652615" cy="4228030"/>
            <a:chOff x="5074061" y="2355575"/>
            <a:chExt cx="4652615" cy="4228030"/>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33652"/>
            <a:stretch/>
          </p:blipFill>
          <p:spPr>
            <a:xfrm>
              <a:off x="7860728" y="2355575"/>
              <a:ext cx="1865948" cy="4228030"/>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34618"/>
            <a:stretch/>
          </p:blipFill>
          <p:spPr>
            <a:xfrm>
              <a:off x="5074061" y="2749908"/>
              <a:ext cx="2414425" cy="3833697"/>
            </a:xfrm>
            <a:prstGeom prst="rect">
              <a:avLst/>
            </a:prstGeom>
          </p:spPr>
        </p:pic>
      </p:grpSp>
      <p:pic>
        <p:nvPicPr>
          <p:cNvPr id="8" name="BUZZ"/>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8486" y="3203659"/>
            <a:ext cx="441040" cy="35622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40854" y="1516240"/>
            <a:ext cx="825541" cy="825541"/>
          </a:xfrm>
          <a:prstGeom prst="rect">
            <a:avLst/>
          </a:prstGeom>
        </p:spPr>
      </p:pic>
    </p:spTree>
    <p:extLst>
      <p:ext uri="{BB962C8B-B14F-4D97-AF65-F5344CB8AC3E}">
        <p14:creationId xmlns:p14="http://schemas.microsoft.com/office/powerpoint/2010/main" val="192270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par>
                          <p:cTn id="25" fill="hold">
                            <p:stCondLst>
                              <p:cond delay="2000"/>
                            </p:stCondLst>
                            <p:childTnLst>
                              <p:par>
                                <p:cTn id="26" presetID="22" presetClass="entr" presetSubtype="8" fill="hold" nodeType="afterEffect">
                                  <p:stCondLst>
                                    <p:cond delay="150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22" presetClass="exit" presetSubtype="8" fill="hold" nodeType="afterEffect">
                                  <p:stCondLst>
                                    <p:cond delay="0"/>
                                  </p:stCondLst>
                                  <p:childTnLst>
                                    <p:animEffect transition="out" filter="wipe(left)">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par>
                          <p:cTn id="33" fill="hold">
                            <p:stCondLst>
                              <p:cond delay="4500"/>
                            </p:stCondLst>
                            <p:childTnLst>
                              <p:par>
                                <p:cTn id="34" presetID="10" presetClass="exit" presetSubtype="0" fill="hold" nodeType="after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par>
                          <p:cTn id="37" fill="hold">
                            <p:stCondLst>
                              <p:cond delay="5000"/>
                            </p:stCondLst>
                            <p:childTnLst>
                              <p:par>
                                <p:cTn id="38" presetID="22" presetClass="entr" presetSubtype="4" fill="hold" nodeType="afterEffect">
                                  <p:stCondLst>
                                    <p:cond delay="75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par>
                          <p:cTn id="41" fill="hold">
                            <p:stCondLst>
                              <p:cond delay="6250"/>
                            </p:stCondLst>
                            <p:childTnLst>
                              <p:par>
                                <p:cTn id="42" presetID="22" presetClass="entr" presetSubtype="2" fill="hold" nodeType="afterEffect">
                                  <p:stCondLst>
                                    <p:cond delay="200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500"/>
                                        <p:tgtEl>
                                          <p:spTgt spid="8"/>
                                        </p:tgtEl>
                                      </p:cBhvr>
                                    </p:animEffect>
                                  </p:childTnLst>
                                </p:cTn>
                              </p:par>
                            </p:childTnLst>
                          </p:cTn>
                        </p:par>
                        <p:par>
                          <p:cTn id="45" fill="hold">
                            <p:stCondLst>
                              <p:cond delay="8750"/>
                            </p:stCondLst>
                            <p:childTnLst>
                              <p:par>
                                <p:cTn id="46" presetID="22" presetClass="exit" presetSubtype="2" fill="hold" nodeType="afterEffect">
                                  <p:stCondLst>
                                    <p:cond delay="0"/>
                                  </p:stCondLst>
                                  <p:childTnLst>
                                    <p:animEffect transition="out" filter="wipe(right)">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par>
                          <p:cTn id="49" fill="hold">
                            <p:stCondLst>
                              <p:cond delay="9250"/>
                            </p:stCondLst>
                            <p:childTnLst>
                              <p:par>
                                <p:cTn id="50" presetID="10" presetClass="exit" presetSubtype="0" fill="hold" nodeType="after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9750"/>
                            </p:stCondLst>
                            <p:childTnLst>
                              <p:par>
                                <p:cTn id="54" presetID="22" presetClass="entr" presetSubtype="4"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down)">
                                      <p:cBhvr>
                                        <p:cTn id="56" dur="500"/>
                                        <p:tgtEl>
                                          <p:spTgt spid="4"/>
                                        </p:tgtEl>
                                      </p:cBhvr>
                                    </p:animEffect>
                                  </p:childTnLst>
                                </p:cTn>
                              </p:par>
                            </p:childTnLst>
                          </p:cTn>
                        </p:par>
                        <p:par>
                          <p:cTn id="57" fill="hold">
                            <p:stCondLst>
                              <p:cond delay="10250"/>
                            </p:stCondLst>
                            <p:childTnLst>
                              <p:par>
                                <p:cTn id="58" presetID="22" presetClass="entr" presetSubtype="8"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par>
                          <p:cTn id="61" fill="hold">
                            <p:stCondLst>
                              <p:cond delay="10750"/>
                            </p:stCondLst>
                            <p:childTnLst>
                              <p:par>
                                <p:cTn id="62" presetID="22" presetClass="entr" presetSubtype="4"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Opportunities</a:t>
            </a:r>
          </a:p>
        </p:txBody>
      </p:sp>
      <p:sp>
        <p:nvSpPr>
          <p:cNvPr id="3" name="Content Placeholder 2"/>
          <p:cNvSpPr>
            <a:spLocks noGrp="1"/>
          </p:cNvSpPr>
          <p:nvPr>
            <p:ph idx="1"/>
          </p:nvPr>
        </p:nvSpPr>
        <p:spPr/>
        <p:txBody>
          <a:bodyPr>
            <a:normAutofit/>
          </a:bodyPr>
          <a:lstStyle/>
          <a:p>
            <a:r>
              <a:rPr lang="en-US" b="1" dirty="0">
                <a:solidFill>
                  <a:schemeClr val="tx2"/>
                </a:solidFill>
              </a:rPr>
              <a:t>Build </a:t>
            </a:r>
            <a:r>
              <a:rPr lang="en-US" b="1" dirty="0" smtClean="0">
                <a:solidFill>
                  <a:schemeClr val="tx2"/>
                </a:solidFill>
              </a:rPr>
              <a:t>credibility</a:t>
            </a:r>
            <a:r>
              <a:rPr lang="en-US" b="1" dirty="0">
                <a:solidFill>
                  <a:schemeClr val="tx2"/>
                </a:solidFill>
              </a:rPr>
              <a:t> </a:t>
            </a:r>
            <a:r>
              <a:rPr lang="en-US" b="1" dirty="0" smtClean="0">
                <a:solidFill>
                  <a:schemeClr val="tx2"/>
                </a:solidFill>
              </a:rPr>
              <a:t>with sponsors and drive better outcomes</a:t>
            </a:r>
            <a:br>
              <a:rPr lang="en-US" b="1" dirty="0" smtClean="0">
                <a:solidFill>
                  <a:schemeClr val="tx2"/>
                </a:solidFill>
              </a:rPr>
            </a:br>
            <a:endParaRPr lang="en-US" dirty="0" smtClean="0"/>
          </a:p>
          <a:p>
            <a:pPr lvl="1">
              <a:spcBef>
                <a:spcPct val="0"/>
              </a:spcBef>
            </a:pPr>
            <a:r>
              <a:rPr lang="en-US" dirty="0"/>
              <a:t>Recommend plan design and service enhancements that cater to frequent job changers </a:t>
            </a:r>
            <a:r>
              <a:rPr lang="en-US" dirty="0" smtClean="0"/>
              <a:t/>
            </a:r>
            <a:br>
              <a:rPr lang="en-US" dirty="0" smtClean="0"/>
            </a:br>
            <a:endParaRPr lang="en-US" dirty="0" smtClean="0"/>
          </a:p>
          <a:p>
            <a:pPr lvl="1">
              <a:spcBef>
                <a:spcPct val="0"/>
              </a:spcBef>
            </a:pPr>
            <a:r>
              <a:rPr lang="en-US" dirty="0"/>
              <a:t>Develop an effective rollover strategy to capture existing assets from previous employer plans</a:t>
            </a:r>
          </a:p>
          <a:p>
            <a:pPr marL="396875" lvl="1" indent="0">
              <a:spcBef>
                <a:spcPct val="0"/>
              </a:spcBef>
              <a:buNone/>
            </a:pPr>
            <a:endParaRPr lang="en-US" dirty="0"/>
          </a:p>
          <a:p>
            <a:pPr lvl="1">
              <a:spcBef>
                <a:spcPct val="0"/>
              </a:spcBef>
            </a:pPr>
            <a:r>
              <a:rPr lang="en-US" dirty="0" smtClean="0"/>
              <a:t>Leverage social media tools; explore ways to build an online community of employees within a plan</a:t>
            </a:r>
            <a:endParaRPr lang="en-US" b="1" dirty="0">
              <a:solidFill>
                <a:schemeClr val="tx2"/>
              </a:solidFill>
            </a:endParaRPr>
          </a:p>
          <a:p>
            <a:pPr lvl="1">
              <a:spcBef>
                <a:spcPct val="0"/>
              </a:spcBef>
              <a:buFontTx/>
              <a:buNone/>
            </a:pPr>
            <a:endParaRPr lang="en-US" dirty="0"/>
          </a:p>
          <a:p>
            <a:pPr lvl="1">
              <a:spcBef>
                <a:spcPct val="0"/>
              </a:spcBef>
            </a:pPr>
            <a:r>
              <a:rPr lang="en-US" dirty="0"/>
              <a:t>Engage with points of influence to develop a peer network; find ways to incorporate peer benchmarking</a:t>
            </a:r>
          </a:p>
          <a:p>
            <a:pPr>
              <a:spcBef>
                <a:spcPct val="0"/>
              </a:spcBef>
            </a:pPr>
            <a:endParaRPr lang="en-US" b="1" dirty="0">
              <a:solidFill>
                <a:schemeClr val="tx2"/>
              </a:solidFill>
            </a:endParaRPr>
          </a:p>
          <a:p>
            <a:pPr>
              <a:spcBef>
                <a:spcPct val="0"/>
              </a:spcBef>
            </a:pPr>
            <a:endParaRPr lang="en-US" b="1" dirty="0">
              <a:solidFill>
                <a:schemeClr val="tx2"/>
              </a:solidFill>
            </a:endParaRP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90114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759" y="281072"/>
            <a:ext cx="8532482" cy="740664"/>
          </a:xfrm>
        </p:spPr>
        <p:txBody>
          <a:bodyPr/>
          <a:lstStyle/>
          <a:p>
            <a:r>
              <a:rPr lang="en-US" dirty="0"/>
              <a:t>The Retirement Foundation Is Deteriorating</a:t>
            </a:r>
          </a:p>
        </p:txBody>
      </p:sp>
      <p:pic>
        <p:nvPicPr>
          <p:cNvPr id="11" name="Boomer Hou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343" y="1958383"/>
            <a:ext cx="4168000" cy="4018225"/>
          </a:xfrm>
          <a:prstGeom prst="rect">
            <a:avLst/>
          </a:prstGeom>
          <a:effectLst>
            <a:outerShdw algn="ctr" rotWithShape="0">
              <a:srgbClr val="000000"/>
            </a:outerShdw>
          </a:effectLst>
        </p:spPr>
      </p:pic>
      <p:grpSp>
        <p:nvGrpSpPr>
          <p:cNvPr id="14" name="Group 13"/>
          <p:cNvGrpSpPr/>
          <p:nvPr/>
        </p:nvGrpSpPr>
        <p:grpSpPr>
          <a:xfrm>
            <a:off x="5378053" y="4336521"/>
            <a:ext cx="1014358" cy="1640087"/>
            <a:chOff x="5381606" y="4334118"/>
            <a:chExt cx="1014358" cy="1640087"/>
          </a:xfrm>
        </p:grpSpPr>
        <p:pic>
          <p:nvPicPr>
            <p:cNvPr id="3" name="Large SS"/>
            <p:cNvPicPr>
              <a:picLocks noChangeAspect="1"/>
            </p:cNvPicPr>
            <p:nvPr/>
          </p:nvPicPr>
          <p:blipFill rotWithShape="1">
            <a:blip r:embed="rId4" cstate="print">
              <a:extLst>
                <a:ext uri="{28A0092B-C50C-407E-A947-70E740481C1C}">
                  <a14:useLocalDpi xmlns:a14="http://schemas.microsoft.com/office/drawing/2010/main" val="0"/>
                </a:ext>
              </a:extLst>
            </a:blip>
            <a:srcRect l="73525"/>
            <a:stretch/>
          </p:blipFill>
          <p:spPr>
            <a:xfrm>
              <a:off x="5381606" y="4334118"/>
              <a:ext cx="878108" cy="1016420"/>
            </a:xfrm>
            <a:prstGeom prst="rect">
              <a:avLst/>
            </a:prstGeom>
          </p:spPr>
        </p:pic>
        <p:pic>
          <p:nvPicPr>
            <p:cNvPr id="10" name="Millenial House"/>
            <p:cNvPicPr>
              <a:picLocks noChangeAspect="1"/>
            </p:cNvPicPr>
            <p:nvPr/>
          </p:nvPicPr>
          <p:blipFill rotWithShape="1">
            <a:blip r:embed="rId5" cstate="print">
              <a:extLst>
                <a:ext uri="{28A0092B-C50C-407E-A947-70E740481C1C}">
                  <a14:useLocalDpi xmlns:a14="http://schemas.microsoft.com/office/drawing/2010/main" val="0"/>
                </a:ext>
              </a:extLst>
            </a:blip>
            <a:srcRect l="69329" t="85155" r="6413"/>
            <a:stretch/>
          </p:blipFill>
          <p:spPr>
            <a:xfrm>
              <a:off x="5384859" y="5377719"/>
              <a:ext cx="1011105" cy="596486"/>
            </a:xfrm>
            <a:prstGeom prst="rect">
              <a:avLst/>
            </a:prstGeom>
            <a:effectLst>
              <a:outerShdw algn="ctr" rotWithShape="0">
                <a:srgbClr val="000000"/>
              </a:outerShdw>
            </a:effectLst>
          </p:spPr>
        </p:pic>
      </p:grpSp>
      <p:grpSp>
        <p:nvGrpSpPr>
          <p:cNvPr id="12" name="Group 11"/>
          <p:cNvGrpSpPr/>
          <p:nvPr/>
        </p:nvGrpSpPr>
        <p:grpSpPr>
          <a:xfrm>
            <a:off x="109331" y="3489502"/>
            <a:ext cx="2045779" cy="3090203"/>
            <a:chOff x="109331" y="3489502"/>
            <a:chExt cx="2045779" cy="3090203"/>
          </a:xfrm>
        </p:grpSpPr>
        <p:pic>
          <p:nvPicPr>
            <p:cNvPr id="7" name="Boomer Female"/>
            <p:cNvPicPr>
              <a:picLocks noChangeAspect="1"/>
            </p:cNvPicPr>
            <p:nvPr/>
          </p:nvPicPr>
          <p:blipFill rotWithShape="1">
            <a:blip r:embed="rId6" cstate="print">
              <a:extLst>
                <a:ext uri="{28A0092B-C50C-407E-A947-70E740481C1C}">
                  <a14:useLocalDpi xmlns:a14="http://schemas.microsoft.com/office/drawing/2010/main" val="0"/>
                </a:ext>
              </a:extLst>
            </a:blip>
            <a:srcRect b="25261"/>
            <a:stretch/>
          </p:blipFill>
          <p:spPr>
            <a:xfrm>
              <a:off x="1069694" y="3743098"/>
              <a:ext cx="1085416" cy="2836606"/>
            </a:xfrm>
            <a:prstGeom prst="rect">
              <a:avLst/>
            </a:prstGeom>
            <a:effectLst>
              <a:outerShdw blurRad="76200" dist="38100" algn="ctr" rotWithShape="0">
                <a:srgbClr val="000000">
                  <a:alpha val="44000"/>
                </a:srgbClr>
              </a:outerShdw>
            </a:effectLst>
          </p:spPr>
        </p:pic>
        <p:pic>
          <p:nvPicPr>
            <p:cNvPr id="6" name="Boomer Male"/>
            <p:cNvPicPr>
              <a:picLocks noChangeAspect="1"/>
            </p:cNvPicPr>
            <p:nvPr/>
          </p:nvPicPr>
          <p:blipFill rotWithShape="1">
            <a:blip r:embed="rId7" cstate="print">
              <a:extLst>
                <a:ext uri="{28A0092B-C50C-407E-A947-70E740481C1C}">
                  <a14:useLocalDpi xmlns:a14="http://schemas.microsoft.com/office/drawing/2010/main" val="0"/>
                </a:ext>
              </a:extLst>
            </a:blip>
            <a:srcRect b="19151"/>
            <a:stretch/>
          </p:blipFill>
          <p:spPr>
            <a:xfrm>
              <a:off x="109331" y="3489502"/>
              <a:ext cx="1312486" cy="3090203"/>
            </a:xfrm>
            <a:prstGeom prst="rect">
              <a:avLst/>
            </a:prstGeom>
            <a:effectLst>
              <a:outerShdw blurRad="76200" dist="38100" algn="ctr" rotWithShape="0">
                <a:srgbClr val="000000">
                  <a:alpha val="44000"/>
                </a:srgbClr>
              </a:outerShdw>
            </a:effectLst>
          </p:spPr>
        </p:pic>
      </p:grpSp>
      <p:grpSp>
        <p:nvGrpSpPr>
          <p:cNvPr id="13" name="Group 12"/>
          <p:cNvGrpSpPr/>
          <p:nvPr/>
        </p:nvGrpSpPr>
        <p:grpSpPr>
          <a:xfrm>
            <a:off x="6817733" y="3380173"/>
            <a:ext cx="2069470" cy="3199532"/>
            <a:chOff x="6817733" y="3380173"/>
            <a:chExt cx="2069470" cy="3199532"/>
          </a:xfrm>
        </p:grpSpPr>
        <p:pic>
          <p:nvPicPr>
            <p:cNvPr id="9" name="Milenial Male"/>
            <p:cNvPicPr>
              <a:picLocks noChangeAspect="1"/>
            </p:cNvPicPr>
            <p:nvPr/>
          </p:nvPicPr>
          <p:blipFill rotWithShape="1">
            <a:blip r:embed="rId8" cstate="print">
              <a:extLst>
                <a:ext uri="{28A0092B-C50C-407E-A947-70E740481C1C}">
                  <a14:useLocalDpi xmlns:a14="http://schemas.microsoft.com/office/drawing/2010/main" val="0"/>
                </a:ext>
              </a:extLst>
            </a:blip>
            <a:srcRect b="15699"/>
            <a:stretch/>
          </p:blipFill>
          <p:spPr>
            <a:xfrm flipH="1">
              <a:off x="7741563" y="3380173"/>
              <a:ext cx="1145640" cy="3199532"/>
            </a:xfrm>
            <a:prstGeom prst="rect">
              <a:avLst/>
            </a:prstGeom>
            <a:effectLst>
              <a:outerShdw blurRad="76200" dist="38100" algn="ctr" rotWithShape="0">
                <a:srgbClr val="000000">
                  <a:alpha val="44000"/>
                </a:srgbClr>
              </a:outerShdw>
            </a:effectLst>
          </p:spPr>
        </p:pic>
        <p:pic>
          <p:nvPicPr>
            <p:cNvPr id="8" name="Milenial Female"/>
            <p:cNvPicPr>
              <a:picLocks noChangeAspect="1"/>
            </p:cNvPicPr>
            <p:nvPr/>
          </p:nvPicPr>
          <p:blipFill rotWithShape="1">
            <a:blip r:embed="rId9" cstate="print">
              <a:extLst>
                <a:ext uri="{28A0092B-C50C-407E-A947-70E740481C1C}">
                  <a14:useLocalDpi xmlns:a14="http://schemas.microsoft.com/office/drawing/2010/main" val="0"/>
                </a:ext>
              </a:extLst>
            </a:blip>
            <a:srcRect b="20201"/>
            <a:stretch/>
          </p:blipFill>
          <p:spPr>
            <a:xfrm flipH="1">
              <a:off x="6817733" y="3806973"/>
              <a:ext cx="1167934" cy="2772731"/>
            </a:xfrm>
            <a:prstGeom prst="rect">
              <a:avLst/>
            </a:prstGeom>
            <a:effectLst>
              <a:outerShdw blurRad="76200" dist="38100" algn="ctr" rotWithShape="0">
                <a:srgbClr val="000000">
                  <a:alpha val="44000"/>
                </a:srgbClr>
              </a:outerShdw>
            </a:effectLst>
          </p:spPr>
        </p:pic>
      </p:grpSp>
      <p:pic>
        <p:nvPicPr>
          <p:cNvPr id="17" name="Pension Piece" hidden="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83606" y="5661307"/>
            <a:ext cx="376108" cy="319058"/>
          </a:xfrm>
          <a:prstGeom prst="rect">
            <a:avLst/>
          </a:prstGeom>
        </p:spPr>
      </p:pic>
      <p:pic>
        <p:nvPicPr>
          <p:cNvPr id="18" name="SS Piece" hidden="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86426" y="4902245"/>
            <a:ext cx="573288" cy="457791"/>
          </a:xfrm>
          <a:prstGeom prst="rect">
            <a:avLst/>
          </a:prstGeom>
        </p:spPr>
      </p:pic>
      <p:pic>
        <p:nvPicPr>
          <p:cNvPr id="22" name="Large SS"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2973" y="4339861"/>
            <a:ext cx="3316740" cy="1016420"/>
          </a:xfrm>
          <a:prstGeom prst="rect">
            <a:avLst/>
          </a:prstGeom>
        </p:spPr>
      </p:pic>
      <p:pic>
        <p:nvPicPr>
          <p:cNvPr id="23" name="Millenial House"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7343" y="1958383"/>
            <a:ext cx="4168000" cy="4018226"/>
          </a:xfrm>
          <a:prstGeom prst="rect">
            <a:avLst/>
          </a:prstGeom>
          <a:effectLst>
            <a:outerShdw algn="ctr" rotWithShape="0">
              <a:srgbClr val="000000"/>
            </a:outerShdw>
          </a:effectLst>
        </p:spPr>
      </p:pic>
      <p:pic>
        <p:nvPicPr>
          <p:cNvPr id="24" name="Pension Piece" hidden="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83606" y="5657551"/>
            <a:ext cx="376108" cy="319058"/>
          </a:xfrm>
          <a:prstGeom prst="rect">
            <a:avLst/>
          </a:prstGeom>
        </p:spPr>
      </p:pic>
    </p:spTree>
    <p:extLst>
      <p:ext uri="{BB962C8B-B14F-4D97-AF65-F5344CB8AC3E}">
        <p14:creationId xmlns:p14="http://schemas.microsoft.com/office/powerpoint/2010/main" val="42972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Content_x0020_Owner xmlns="cac2ab28-e1a0-47dd-b1cd-7ee548586b47">
      <UserInfo>
        <DisplayName>Delaney, Patrick</DisplayName>
        <AccountId>144</AccountId>
        <AccountType/>
      </UserInfo>
    </Content_x0020_Owner>
    <_x0036_0_x0020_Day_x0020_Notification xmlns="cac2ab28-e1a0-47dd-b1cd-7ee548586b47">true</_x0036_0_x0020_Day_x0020_Notification>
    <Active_x0020_Date xmlns="cac2ab28-e1a0-47dd-b1cd-7ee548586b47" xsi:nil="true"/>
    <_DCDateModified xmlns="http://schemas.microsoft.com/sharepoint/v3/fields" xsi:nil="true"/>
    <Date_x0020_of_x0020_first_x0020_use xmlns="cac2ab28-e1a0-47dd-b1cd-7ee548586b47">2015-03-06T05:00:00+00:00</Date_x0020_of_x0020_first_x0020_use>
    <Document_x0020_Type xmlns="cac2ab28-e1a0-47dd-b1cd-7ee548586b47" xsi:nil="true"/>
    <_x0033_0_x0020_Day_x0020_Notification xmlns="cac2ab28-e1a0-47dd-b1cd-7ee548586b47">false</_x0033_0_x0020_Day_x0020_Notification>
    <Inactive_x0020_Date xmlns="cac2ab28-e1a0-47dd-b1cd-7ee548586b47">2016-02-18T05:00:00+00:00</Inactive_x0020_Date>
    <Have_x0020_FINRA_x0020_Letter xmlns="cac2ab28-e1a0-47dd-b1cd-7ee548586b47" xsi:nil="true"/>
    <Update_x0020_Frequency xmlns="cac2ab28-e1a0-47dd-b1cd-7ee548586b47">Single Use</Update_x0020_Frequency>
    <RoutingRuleDescription xmlns="http://schemas.microsoft.com/sharepoint/v3">Next Generation Thinking Deck</RoutingRuleDescription>
    <Campaigns xmlns="cac2ab28-e1a0-47dd-b1cd-7ee548586b47"/>
    <FINRA_x0020_Letter xmlns="cac2ab28-e1a0-47dd-b1cd-7ee548586b47">
      <Url xsi:nil="true"/>
      <Description xsi:nil="true"/>
    </FINRA_x0020_Letter>
    <Legal_x0020_Approval xmlns="cac2ab28-e1a0-47dd-b1cd-7ee548586b47">Individual</Legal_x0020_Approval>
    <Legal_x0020_Reference_x0020_Number xmlns="cac2ab28-e1a0-47dd-b1cd-7ee548586b47">2015-US-8262</Legal_x0020_Reference_x0020_Number>
    <_DCDateCreated xmlns="http://schemas.microsoft.com/sharepoint/v3/fields" xsi:nil="true"/>
    <DCIO_x0020_Materials xmlns="cac2ab28-e1a0-47dd-b1cd-7ee548586b47">Next Generation Thinking &amp; Thought Leadership</DCIO_x0020_Materials>
    <_dlc_ExpireDateSaved xmlns="http://schemas.microsoft.com/sharepoint/v3" xsi:nil="true"/>
    <_dlc_ExpireDate xmlns="http://schemas.microsoft.com/sharepoint/v3">2016-02-18T05:00:00+00:00</_dlc_Expire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CIO Materials" ma:contentTypeID="0x01010040A6D836D77E3F48AA59B5BF153E240C04006ADADA9311FC354F81EB9AB2A3688DB6" ma:contentTypeVersion="68" ma:contentTypeDescription="Create a new document." ma:contentTypeScope="" ma:versionID="467ab7d67e517aef856e3cb28b89ef94">
  <xsd:schema xmlns:xsd="http://www.w3.org/2001/XMLSchema" xmlns:xs="http://www.w3.org/2001/XMLSchema" xmlns:p="http://schemas.microsoft.com/office/2006/metadata/properties" xmlns:ns1="http://schemas.microsoft.com/sharepoint/v3" xmlns:ns2="cac2ab28-e1a0-47dd-b1cd-7ee548586b47" xmlns:ns3="http://schemas.microsoft.com/sharepoint/v3/fields" targetNamespace="http://schemas.microsoft.com/office/2006/metadata/properties" ma:root="true" ma:fieldsID="474ead6d1ddeb8c1807c7b90a5b71c11" ns1:_="" ns2:_="" ns3:_="">
    <xsd:import namespace="http://schemas.microsoft.com/sharepoint/v3"/>
    <xsd:import namespace="cac2ab28-e1a0-47dd-b1cd-7ee548586b47"/>
    <xsd:import namespace="http://schemas.microsoft.com/sharepoint/v3/fields"/>
    <xsd:element name="properties">
      <xsd:complexType>
        <xsd:sequence>
          <xsd:element name="documentManagement">
            <xsd:complexType>
              <xsd:all>
                <xsd:element ref="ns2:Document_x0020_Type" minOccurs="0"/>
                <xsd:element ref="ns2:Date_x0020_of_x0020_first_x0020_use"/>
                <xsd:element ref="ns1:RoutingRuleDescription"/>
                <xsd:element ref="ns2:Have_x0020_FINRA_x0020_Letter" minOccurs="0"/>
                <xsd:element ref="ns2:FINRA_x0020_Letter" minOccurs="0"/>
                <xsd:element ref="ns2:Legal_x0020_Approval"/>
                <xsd:element ref="ns2:Legal_x0020_Reference_x0020_Number" minOccurs="0"/>
                <xsd:element ref="ns2:Content_x0020_Owner"/>
                <xsd:element ref="ns2:Campaigns" minOccurs="0"/>
                <xsd:element ref="ns2:Update_x0020_Frequency"/>
                <xsd:element ref="ns2:Active_x0020_Date" minOccurs="0"/>
                <xsd:element ref="ns2:Inactive_x0020_Date"/>
                <xsd:element ref="ns2:DCIO_x0020_Materials"/>
                <xsd:element ref="ns2:_x0033_0_x0020_Day_x0020_Notification" minOccurs="0"/>
                <xsd:element ref="ns2:_x0036_0_x0020_Day_x0020_Notification" minOccurs="0"/>
                <xsd:element ref="ns1:_dlc_ExpireDateSaved" minOccurs="0"/>
                <xsd:element ref="ns1:_dlc_ExpireDate" minOccurs="0"/>
                <xsd:element ref="ns3:_DCDateCreated" minOccurs="0"/>
                <xsd:element ref="ns3:_DCDateModified"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1" ma:displayName="Description" ma:internalName="RoutingRuleDescription" ma:readOnly="false">
      <xsd:simpleType>
        <xsd:restriction base="dms:Text">
          <xsd:maxLength value="255"/>
        </xsd:restrictio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description="" ma:hidden="true" ma:indexed="true" ma:internalName="_dlc_ExpireDate" ma:readOnly="true">
      <xsd:simpleType>
        <xsd:restriction base="dms:DateTime"/>
      </xsd:simpleType>
    </xsd:element>
    <xsd:element name="_dlc_Exempt" ma:index="28"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c2ab28-e1a0-47dd-b1cd-7ee548586b47" elementFormDefault="qualified">
    <xsd:import namespace="http://schemas.microsoft.com/office/2006/documentManagement/types"/>
    <xsd:import namespace="http://schemas.microsoft.com/office/infopath/2007/PartnerControls"/>
    <xsd:element name="Document_x0020_Type" ma:index="8" nillable="true" ma:displayName="Document Type" ma:format="Dropdown" ma:internalName="Document_x0020_Type" ma:readOnly="false">
      <xsd:simpleType>
        <xsd:union memberTypes="dms:Text">
          <xsd:simpleType>
            <xsd:restriction base="dms:Choice">
              <xsd:enumeration value="Active Management"/>
              <xsd:enumeration value="Advertisements"/>
              <xsd:enumeration value="Brochures"/>
              <xsd:enumeration value="FINRA Letter"/>
              <xsd:enumeration value="Forwardable Email"/>
              <xsd:enumeration value="Flyers"/>
              <xsd:enumeration value="Hard Card"/>
              <xsd:enumeration value="Inserts"/>
              <xsd:enumeration value="Legally Approved Emails"/>
              <xsd:enumeration value="Letters"/>
              <xsd:enumeration value="Menu Card"/>
              <xsd:enumeration value="Presentations"/>
              <xsd:enumeration value="Product Profiles"/>
              <xsd:enumeration value="Sales Guides"/>
              <xsd:enumeration value="TPD Fact Sheets"/>
              <xsd:enumeration value="Videos"/>
              <xsd:enumeration value="Whitepapers"/>
            </xsd:restriction>
          </xsd:simpleType>
        </xsd:union>
      </xsd:simpleType>
    </xsd:element>
    <xsd:element name="Date_x0020_of_x0020_first_x0020_use" ma:index="9" ma:displayName="Date of first use" ma:format="DateOnly" ma:internalName="Date_x0020_of_x0020_first_x0020_use" ma:readOnly="false">
      <xsd:simpleType>
        <xsd:restriction base="dms:DateTime"/>
      </xsd:simpleType>
    </xsd:element>
    <xsd:element name="Have_x0020_FINRA_x0020_Letter" ma:index="12" nillable="true" ma:displayName="Have FINRA Letter" ma:internalName="Have_x0020_FINRA_x0020_Letter" ma:readOnly="false">
      <xsd:simpleType>
        <xsd:restriction base="dms:Choice">
          <xsd:enumeration value="Yes"/>
          <xsd:enumeration value="No"/>
          <xsd:enumeration value="Pending"/>
        </xsd:restriction>
      </xsd:simpleType>
    </xsd:element>
    <xsd:element name="FINRA_x0020_Letter" ma:index="13" nillable="true" ma:displayName="FINRA Letter" ma:internalName="FINRA_x0020_Lett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egal_x0020_Approval" ma:index="14" ma:displayName="Legal Approval" ma:format="Dropdown" ma:internalName="Legal_x0020_Approval0" ma:readOnly="false">
      <xsd:simpleType>
        <xsd:restriction base="dms:Choice">
          <xsd:enumeration value="Individual"/>
          <xsd:enumeration value="Institutional"/>
          <xsd:enumeration value="Internal"/>
          <xsd:enumeration value="None"/>
        </xsd:restriction>
      </xsd:simpleType>
    </xsd:element>
    <xsd:element name="Legal_x0020_Reference_x0020_Number" ma:index="15" nillable="true" ma:displayName="Legal Reference Number" ma:internalName="Legal_x0020_Reference_x0020_Number" ma:readOnly="false">
      <xsd:simpleType>
        <xsd:restriction base="dms:Text"/>
      </xsd:simpleType>
    </xsd:element>
    <xsd:element name="Content_x0020_Owner" ma:index="16" ma:displayName="Content Owner" ma:list="UserInfo" ma:internalName="Content_x0020_Own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ampaigns" ma:index="17" nillable="true" ma:displayName="Campaigns" ma:list="{519E286C-6EBB-47C1-B05C-3278F7616557}" ma:internalName="Campaigns" ma:readOnly="false" ma:showField="Title" ma:web="cac2ab28-e1a0-47dd-b1cd-7ee548586b47">
      <xsd:complexType>
        <xsd:complexContent>
          <xsd:extension base="dms:MultiChoiceLookup">
            <xsd:sequence>
              <xsd:element name="Value" type="dms:Lookup" maxOccurs="unbounded" minOccurs="0" nillable="true"/>
            </xsd:sequence>
          </xsd:extension>
        </xsd:complexContent>
      </xsd:complexType>
    </xsd:element>
    <xsd:element name="Update_x0020_Frequency" ma:index="18" ma:displayName="Update Frequency" ma:internalName="Update_x0020_Frequency" ma:readOnly="false">
      <xsd:simpleType>
        <xsd:restriction base="dms:Choice">
          <xsd:enumeration value="Annually"/>
          <xsd:enumeration value="Quarterly"/>
          <xsd:enumeration value="Single Use"/>
        </xsd:restriction>
      </xsd:simpleType>
    </xsd:element>
    <xsd:element name="Active_x0020_Date" ma:index="19" nillable="true" ma:displayName="Active Date" ma:format="DateOnly" ma:internalName="Active_x0020_Date0" ma:readOnly="false">
      <xsd:simpleType>
        <xsd:restriction base="dms:DateTime"/>
      </xsd:simpleType>
    </xsd:element>
    <xsd:element name="Inactive_x0020_Date" ma:index="20" ma:displayName="Inactive Date" ma:format="DateOnly" ma:internalName="Inactive_x0020_Date0" ma:readOnly="false">
      <xsd:simpleType>
        <xsd:restriction base="dms:DateTime"/>
      </xsd:simpleType>
    </xsd:element>
    <xsd:element name="DCIO_x0020_Materials" ma:index="21" ma:displayName="DCIO Materials" ma:format="Dropdown" ma:internalName="DCIO_x0020_Materials" ma:readOnly="false">
      <xsd:simpleType>
        <xsd:restriction base="dms:Choice">
          <xsd:enumeration value="Benchmarking"/>
          <xsd:enumeration value="Fiduciary &amp; Legislative"/>
          <xsd:enumeration value="Investments"/>
          <xsd:enumeration value="Next Generation Thinking &amp; Thought Leadership"/>
          <xsd:enumeration value="Participant"/>
          <xsd:enumeration value="Plan Design"/>
          <xsd:enumeration value="Sales Ideas &amp; Practice Management"/>
          <xsd:enumeration value="Target Date Resources"/>
        </xsd:restriction>
      </xsd:simpleType>
    </xsd:element>
    <xsd:element name="_x0033_0_x0020_Day_x0020_Notification" ma:index="22" nillable="true" ma:displayName="30 Day Notification" ma:default="0" ma:hidden="true" ma:internalName="_x0033_0_x0020_Day_x0020_Notification" ma:readOnly="false">
      <xsd:simpleType>
        <xsd:restriction base="dms:Boolean"/>
      </xsd:simpleType>
    </xsd:element>
    <xsd:element name="_x0036_0_x0020_Day_x0020_Notification" ma:index="23" nillable="true" ma:displayName="60 Day Notification" ma:default="0" ma:internalName="_x0036_0_x0020_Day_x0020_Notification">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26" nillable="true" ma:displayName="Date Created" ma:description="The date on which this resource was created" ma:format="DateTime" ma:internalName="_DCDateCreated">
      <xsd:simpleType>
        <xsd:restriction base="dms:DateTime"/>
      </xsd:simpleType>
    </xsd:element>
    <xsd:element name="_DCDateModified" ma:index="27" nillable="true" ma:displayName="Date Modified" ma:description="The date on which this resource was last modified" ma:format="DateTime" ma:internalName="_DCDateModifi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Policy xmlns:p="office.server.policy" id="" local="true">
  <p:Name>Marketing Document</p:Name>
  <p:Description/>
  <p:Statement/>
  <p:PolicyItems>
    <p:PolicyItem featureId="Microsoft.Office.RecordsManagement.PolicyFeatures.PolicyAudit" staticId="0x01010040A6D836D77E3F48AA59B5BF153E240C|-1796855214" UniqueId="e29693cf-077b-4a6e-90ec-2795d5049bc3">
      <p:Name>Auditing</p:Name>
      <p:Description>Audits user actions on documents and list items to the Audit Log.</p:Description>
      <p:CustomData>
        <Audit>
          <MoveCopy/>
          <DeleteRestore/>
        </Audit>
      </p:CustomData>
    </p:PolicyItem>
    <p:PolicyItem featureId="Microsoft.Office.RecordsManagement.PolicyFeatures.Expiration" staticId="0x01010040A6D836D77E3F48AA59B5BF153E240C|-147785464" UniqueId="0c357be3-b7e8-4452-aa65-c7602216ab34">
      <p:Name>Retention</p:Name>
      <p:Description>Automatic scheduling of content for processing, and performing a retention action on content that has reached its due date.</p:Description>
      <p:CustomData>
        <Schedules nextStageId="3">
          <Schedule type="Default">
            <stages>
              <data stageId="1">
                <formula id="Microsoft.Office.RecordsManagement.PolicyFeatures.Expiration.Formula.BuiltIn">
                  <number>0</number>
                  <property>Inactive_x0020_Date</property>
                  <propertyId>9a02ad08-6994-44ef-b210-0677368aa6ca</propertyId>
                  <period>days</period>
                </formula>
                <action type="action" id="Microsoft.Office.RecordsManagement.PolicyFeatures.Expiration.Action.Record"/>
              </data>
              <data stageId="2">
                <formula id="Microsoft.Office.RecordsManagement.PolicyFeatures.Expiration.Formula.BuiltIn">
                  <number>0</number>
                  <property>_vti_ItemDeclaredRecord</property>
                  <propertyId>f9a44731-84eb-43a4-9973-cd2953ad8646</propertyId>
                  <period>days</period>
                </formula>
                <action type="action" id="Microsoft.Office.RecordsManagement.PolicyFeatures.Expiration.Action.SubmitFileMove" destnExplanation="Transferred due to organizational policy" destnId="f7bbd09b-d9cc-4f7b-b974-1b015e6d0b9d" destnName="Record Center TPD" destnUrl="http://insite/sites/tpd/RecordCenter/_vti_bin/officialFile.asmx"/>
              </data>
            </stages>
          </Schedule>
        </Schedules>
      </p:CustomData>
    </p:PolicyItem>
  </p:PolicyItems>
</p:Policy>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Policy Auditing</Name>
    <Synchronization>Synchronous</Synchronization>
    <Type>10001</Type>
    <SequenceNumber>1100</SequenceNumber>
    <Assembly>Microsoft.Office.Policy, Version=14.0.0.0, Culture=neutral, PublicKeyToken=71e9bce111e9429c</Assembly>
    <Class>Microsoft.Office.RecordsManagement.Internal.AuditHandler</Class>
    <Data/>
    <Filter/>
  </Receiver>
  <Receiver>
    <Name>Policy Auditing</Name>
    <Synchronization>Synchronous</Synchronization>
    <Type>10002</Type>
    <SequenceNumber>1101</SequenceNumber>
    <Assembly>Microsoft.Office.Policy, Version=14.0.0.0, Culture=neutral, PublicKeyToken=71e9bce111e9429c</Assembly>
    <Class>Microsoft.Office.RecordsManagement.Internal.AuditHandler</Class>
    <Data/>
    <Filter/>
  </Receiver>
  <Receiver>
    <Name>Policy Auditing</Name>
    <Synchronization>Synchronous</Synchronization>
    <Type>10004</Type>
    <SequenceNumber>1102</SequenceNumber>
    <Assembly>Microsoft.Office.Policy, Version=14.0.0.0, Culture=neutral, PublicKeyToken=71e9bce111e9429c</Assembly>
    <Class>Microsoft.Office.RecordsManagement.Internal.AuditHandler</Class>
    <Data/>
    <Filter/>
  </Receiver>
  <Receiver>
    <Name>Policy Auditing</Name>
    <Synchronization>Synchronous</Synchronization>
    <Type>10006</Type>
    <SequenceNumber>1103</SequenceNumber>
    <Assembly>Microsoft.Office.Policy, Version=14.0.0.0, Culture=neutral, PublicKeyToken=71e9bce111e9429c</Assembly>
    <Class>Microsoft.Office.RecordsManagement.Internal.AuditHandler</Class>
    <Data/>
    <Filter/>
  </Receiver>
  <Receiver>
    <Name>Policy Auditing</Name>
    <Synchronization>Synchronous</Synchronization>
    <Type>10001</Type>
    <SequenceNumber>1100</SequenceNumber>
    <Assembly>Microsoft.Office.Policy, Version=14.0.0.0, Culture=neutral, PublicKeyToken=71e9bce111e9429c</Assembly>
    <Class>Microsoft.Office.RecordsManagement.Internal.AuditHandler</Class>
    <Data/>
    <Filter/>
  </Receiver>
  <Receiver>
    <Name>Policy Auditing</Name>
    <Synchronization>Synchronous</Synchronization>
    <Type>10002</Type>
    <SequenceNumber>1101</SequenceNumber>
    <Assembly>Microsoft.Office.Policy, Version=14.0.0.0, Culture=neutral, PublicKeyToken=71e9bce111e9429c</Assembly>
    <Class>Microsoft.Office.RecordsManagement.Internal.AuditHandler</Class>
    <Data/>
    <Filter/>
  </Receiver>
  <Receiver>
    <Name>Policy Auditing</Name>
    <Synchronization>Synchronous</Synchronization>
    <Type>10004</Type>
    <SequenceNumber>1102</SequenceNumber>
    <Assembly>Microsoft.Office.Policy, Version=14.0.0.0, Culture=neutral, PublicKeyToken=71e9bce111e9429c</Assembly>
    <Class>Microsoft.Office.RecordsManagement.Internal.AuditHandler</Class>
    <Data/>
    <Filter/>
  </Receiver>
  <Receiver>
    <Name>Policy Auditing</Name>
    <Synchronization>Synchronous</Synchronization>
    <Type>10006</Type>
    <SequenceNumber>1103</SequenceNumber>
    <Assembly>Microsoft.Office.Policy, Version=14.0.0.0, Culture=neutral, PublicKeyToken=71e9bce111e9429c</Assembly>
    <Class>Microsoft.Office.RecordsManagement.Internal.AuditHandler</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CC0C7071-D156-4DCF-BCE9-07B95D9916A6}">
  <ds:schemaRefs>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sharepoint/v3/fields"/>
    <ds:schemaRef ds:uri="cac2ab28-e1a0-47dd-b1cd-7ee548586b47"/>
    <ds:schemaRef ds:uri="http://www.w3.org/XML/1998/namespace"/>
    <ds:schemaRef ds:uri="http://purl.org/dc/dcmitype/"/>
  </ds:schemaRefs>
</ds:datastoreItem>
</file>

<file path=customXml/itemProps2.xml><?xml version="1.0" encoding="utf-8"?>
<ds:datastoreItem xmlns:ds="http://schemas.openxmlformats.org/officeDocument/2006/customXml" ds:itemID="{0124CA23-B7E4-4883-8624-64247F216563}">
  <ds:schemaRefs>
    <ds:schemaRef ds:uri="http://schemas.microsoft.com/sharepoint/v3/contenttype/forms"/>
  </ds:schemaRefs>
</ds:datastoreItem>
</file>

<file path=customXml/itemProps3.xml><?xml version="1.0" encoding="utf-8"?>
<ds:datastoreItem xmlns:ds="http://schemas.openxmlformats.org/officeDocument/2006/customXml" ds:itemID="{E059D904-4B6B-4850-827B-99D3BF7E8E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c2ab28-e1a0-47dd-b1cd-7ee548586b47"/>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78A0421-0844-4B2F-8DA1-EDA65FA858A0}">
  <ds:schemaRefs>
    <ds:schemaRef ds:uri="office.server.policy"/>
  </ds:schemaRefs>
</ds:datastoreItem>
</file>

<file path=customXml/itemProps5.xml><?xml version="1.0" encoding="utf-8"?>
<ds:datastoreItem xmlns:ds="http://schemas.openxmlformats.org/officeDocument/2006/customXml" ds:itemID="{D41AED93-E4FC-490F-A011-A176C5EC534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4467</Words>
  <Application>Microsoft Office PowerPoint</Application>
  <PresentationFormat>On-screen Show (4:3)</PresentationFormat>
  <Paragraphs>439</Paragraphs>
  <Slides>23</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MS PGothic</vt:lpstr>
      <vt:lpstr>Arial</vt:lpstr>
      <vt:lpstr>Arial Black</vt:lpstr>
      <vt:lpstr>Arial Narrow</vt:lpstr>
      <vt:lpstr>Wingdings</vt:lpstr>
      <vt:lpstr>blank</vt:lpstr>
      <vt:lpstr>Worksheet</vt:lpstr>
      <vt:lpstr>PowerPoint Presentation</vt:lpstr>
      <vt:lpstr>The Traditional DC Mindset</vt:lpstr>
      <vt:lpstr>The Baby Boomer 401(k) Experience: 1981–2015</vt:lpstr>
      <vt:lpstr>Generational Definitions</vt:lpstr>
      <vt:lpstr>BUTTONED-UP vs. Casual</vt:lpstr>
      <vt:lpstr>Super Star vs. Team Player</vt:lpstr>
      <vt:lpstr>Technology: Tool vs. Lifestyle</vt:lpstr>
      <vt:lpstr>Potential Opportunities</vt:lpstr>
      <vt:lpstr>The Retirement Foundation Is Deteriorating</vt:lpstr>
      <vt:lpstr>And There are Major Impediments to Saving</vt:lpstr>
      <vt:lpstr>Slow and Steady to Boom and Bust</vt:lpstr>
      <vt:lpstr>What We’ve Seen at T. Rowe Price</vt:lpstr>
      <vt:lpstr>Potential Opportunities</vt:lpstr>
      <vt:lpstr>T. Rowe Price Milestone Study</vt:lpstr>
      <vt:lpstr>#1 Financial Goal by Age Group</vt:lpstr>
      <vt:lpstr>Thinking About Retirement Goals</vt:lpstr>
      <vt:lpstr>Awareness Without Ability  Creates Fear, Denial, AND Anxiety</vt:lpstr>
      <vt:lpstr>Top 3 Milestones to Save More for Retirement</vt:lpstr>
      <vt:lpstr>Plan Changes Don't Positively  Impact Savings Behavior </vt:lpstr>
      <vt:lpstr>Communication Preferences</vt:lpstr>
      <vt:lpstr>Potential Opportunities</vt:lpstr>
      <vt:lpstr>Want to learn more?</vt:lpstr>
      <vt:lpstr>Improving Your DC Plan: Next Generation Thinking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Generation Thinking Deck</dc:title>
  <dc:creator/>
  <cp:lastModifiedBy/>
  <cp:revision>1</cp:revision>
  <dcterms:created xsi:type="dcterms:W3CDTF">2015-02-04T13:13:46Z</dcterms:created>
  <dcterms:modified xsi:type="dcterms:W3CDTF">2015-11-07T23:03:46Z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0x01010040A6D836D77E3F48AA59B5BF153E240C04006ADADA9311FC354F81EB9AB2A3688DB6</vt:lpwstr>
  </property>
  <property fmtid="{D5CDD505-2E9C-101B-9397-08002B2CF9AE}" pid="3" name="_dlc_policyId">
    <vt:lpwstr>0x01010040A6D836D77E3F48AA59B5BF153E240C|-147785464</vt:lpwstr>
  </property>
  <property fmtid="{D5CDD505-2E9C-101B-9397-08002B2CF9AE}" pid="4" name="ItemRetentionFormula">
    <vt:lpwstr>&lt;formula id="Microsoft.Office.RecordsManagement.PolicyFeatures.Expiration.Formula.BuiltIn"&gt;&lt;number&gt;0&lt;/number&gt;&lt;property&gt;Inactive_x005f_x0020_Date&lt;/property&gt;&lt;propertyId&gt;9a02ad08-6994-44ef-b210-0677368aa6ca&lt;/propertyId&gt;&lt;period&gt;days&lt;/period&gt;&lt;/formula&gt;</vt:lpwstr>
  </property>
  <property fmtid="{D5CDD505-2E9C-101B-9397-08002B2CF9AE}" pid="5" name="Order">
    <vt:r8>186300</vt:r8>
  </property>
  <property fmtid="{D5CDD505-2E9C-101B-9397-08002B2CF9AE}" pid="6" name="Comments">
    <vt:lpwstr>Next Generation Thinking Deck</vt:lpwstr>
  </property>
  <property fmtid="{D5CDD505-2E9C-101B-9397-08002B2CF9AE}" pid="7" name="15 Day Notification">
    <vt:bool>false</vt:bool>
  </property>
</Properties>
</file>